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2"/>
  </p:notesMasterIdLst>
  <p:sldIdLst>
    <p:sldId id="374" r:id="rId2"/>
    <p:sldId id="456" r:id="rId3"/>
    <p:sldId id="482" r:id="rId4"/>
    <p:sldId id="484" r:id="rId5"/>
    <p:sldId id="483" r:id="rId6"/>
    <p:sldId id="485" r:id="rId7"/>
    <p:sldId id="487" r:id="rId8"/>
    <p:sldId id="488" r:id="rId9"/>
    <p:sldId id="486" r:id="rId10"/>
    <p:sldId id="489" r:id="rId11"/>
    <p:sldId id="490" r:id="rId12"/>
    <p:sldId id="491" r:id="rId13"/>
    <p:sldId id="492" r:id="rId14"/>
    <p:sldId id="493" r:id="rId15"/>
    <p:sldId id="498" r:id="rId16"/>
    <p:sldId id="499" r:id="rId17"/>
    <p:sldId id="500" r:id="rId18"/>
    <p:sldId id="501" r:id="rId19"/>
    <p:sldId id="502" r:id="rId20"/>
    <p:sldId id="503" r:id="rId21"/>
    <p:sldId id="519" r:id="rId22"/>
    <p:sldId id="520" r:id="rId23"/>
    <p:sldId id="521" r:id="rId24"/>
    <p:sldId id="522" r:id="rId25"/>
    <p:sldId id="523" r:id="rId26"/>
    <p:sldId id="524" r:id="rId27"/>
    <p:sldId id="525" r:id="rId28"/>
    <p:sldId id="526" r:id="rId29"/>
    <p:sldId id="505" r:id="rId30"/>
    <p:sldId id="508" r:id="rId31"/>
    <p:sldId id="509" r:id="rId32"/>
    <p:sldId id="510" r:id="rId33"/>
    <p:sldId id="511" r:id="rId34"/>
    <p:sldId id="512" r:id="rId35"/>
    <p:sldId id="513" r:id="rId36"/>
    <p:sldId id="514" r:id="rId37"/>
    <p:sldId id="515" r:id="rId38"/>
    <p:sldId id="517" r:id="rId39"/>
    <p:sldId id="518" r:id="rId40"/>
    <p:sldId id="314" r:id="rId4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465A"/>
    <a:srgbClr val="D85734"/>
    <a:srgbClr val="444444"/>
    <a:srgbClr val="F5CFD1"/>
    <a:srgbClr val="FAE9EA"/>
    <a:srgbClr val="C3B8B9"/>
    <a:srgbClr val="F1C900"/>
    <a:srgbClr val="90CD59"/>
    <a:srgbClr val="546670"/>
    <a:srgbClr val="FFE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89413" autoAdjust="0"/>
  </p:normalViewPr>
  <p:slideViewPr>
    <p:cSldViewPr snapToGrid="0">
      <p:cViewPr varScale="1">
        <p:scale>
          <a:sx n="63" d="100"/>
          <a:sy n="63" d="100"/>
        </p:scale>
        <p:origin x="162"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36834-E218-40A7-88FA-09D974B52C67}"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ru-RU"/>
        </a:p>
      </dgm:t>
    </dgm:pt>
    <dgm:pt modelId="{ABE03F7F-E013-434E-942F-9F702C25FAC0}">
      <dgm:prSet phldrT="[Текст]" custT="1"/>
      <dgm:spPr>
        <a:solidFill>
          <a:srgbClr val="E4465A"/>
        </a:solidFill>
        <a:ln w="19050">
          <a:noFill/>
        </a:ln>
      </dgm:spPr>
      <dgm:t>
        <a:bodyPr/>
        <a:lstStyle/>
        <a:p>
          <a:r>
            <a:rPr lang="ru-RU" sz="1600" b="1" dirty="0" smtClean="0">
              <a:solidFill>
                <a:schemeClr val="bg1"/>
              </a:solidFill>
              <a:latin typeface="Segoe UI" panose="020B0502040204020203" pitchFamily="34" charset="0"/>
              <a:cs typeface="Segoe UI" panose="020B0502040204020203" pitchFamily="34" charset="0"/>
            </a:rPr>
            <a:t>Преступления коррупционной направленности</a:t>
          </a:r>
          <a:endParaRPr lang="ru-RU" sz="1600" b="1" dirty="0">
            <a:solidFill>
              <a:schemeClr val="bg1"/>
            </a:solidFill>
            <a:latin typeface="Segoe UI" panose="020B0502040204020203" pitchFamily="34" charset="0"/>
            <a:cs typeface="Segoe UI" panose="020B0502040204020203" pitchFamily="34" charset="0"/>
          </a:endParaRPr>
        </a:p>
      </dgm:t>
    </dgm:pt>
    <dgm:pt modelId="{2DD29CAC-5504-48CA-9FC3-BABC8578175E}" type="parTrans" cxnId="{E3EAD89D-9783-4348-BC7C-8550364C301F}">
      <dgm:prSet/>
      <dgm:spPr/>
      <dgm:t>
        <a:bodyPr/>
        <a:lstStyle/>
        <a:p>
          <a:endParaRPr lang="ru-RU" sz="1600"/>
        </a:p>
      </dgm:t>
    </dgm:pt>
    <dgm:pt modelId="{CEE47AA9-2B62-406A-A88C-F6721C8450E3}" type="sibTrans" cxnId="{E3EAD89D-9783-4348-BC7C-8550364C301F}">
      <dgm:prSet custT="1"/>
      <dgm:spPr>
        <a:noFill/>
      </dgm:spPr>
      <dgm:t>
        <a:bodyPr/>
        <a:lstStyle/>
        <a:p>
          <a:endParaRPr lang="ru-RU" sz="1600"/>
        </a:p>
      </dgm:t>
    </dgm:pt>
    <dgm:pt modelId="{222B5C4C-50B8-4407-BC86-27D9789CAB71}">
      <dgm:prSet phldrT="[Текст]" custT="1"/>
      <dgm:spPr>
        <a:solidFill>
          <a:srgbClr val="F2F2F2"/>
        </a:solidFill>
      </dgm:spPr>
      <dgm:t>
        <a:bodyPr/>
        <a:lstStyle/>
        <a:p>
          <a:r>
            <a:rPr lang="ru-RU" sz="1600" b="1" dirty="0" smtClean="0">
              <a:solidFill>
                <a:srgbClr val="0291A0"/>
              </a:solidFill>
              <a:latin typeface="Segoe UI" panose="020B0502040204020203" pitchFamily="34" charset="0"/>
              <a:cs typeface="Segoe UI" panose="020B0502040204020203" pitchFamily="34" charset="0"/>
            </a:rPr>
            <a:t>Преступления, относящиеся к перечню 23 при наличии определенных условий (2 группа)</a:t>
          </a:r>
          <a:endParaRPr lang="ru-RU" sz="1600" dirty="0">
            <a:solidFill>
              <a:schemeClr val="tx1"/>
            </a:solidFill>
            <a:latin typeface="Segoe UI" panose="020B0502040204020203" pitchFamily="34" charset="0"/>
            <a:cs typeface="Segoe UI" panose="020B0502040204020203" pitchFamily="34" charset="0"/>
          </a:endParaRPr>
        </a:p>
      </dgm:t>
    </dgm:pt>
    <dgm:pt modelId="{0F4236C1-3675-4018-9AAA-82C263125B78}" type="parTrans" cxnId="{CF714AB2-CA27-4335-BCBB-94B80B497248}">
      <dgm:prSet/>
      <dgm:spPr/>
      <dgm:t>
        <a:bodyPr/>
        <a:lstStyle/>
        <a:p>
          <a:endParaRPr lang="ru-RU" sz="1600"/>
        </a:p>
      </dgm:t>
    </dgm:pt>
    <dgm:pt modelId="{8C7B8EBB-C605-491C-9555-C8BE76091DF0}" type="sibTrans" cxnId="{CF714AB2-CA27-4335-BCBB-94B80B497248}">
      <dgm:prSet custT="1"/>
      <dgm:spPr>
        <a:solidFill>
          <a:schemeClr val="bg1"/>
        </a:solidFill>
      </dgm:spPr>
      <dgm:t>
        <a:bodyPr/>
        <a:lstStyle/>
        <a:p>
          <a:endParaRPr lang="ru-RU" sz="1600"/>
        </a:p>
      </dgm:t>
    </dgm:pt>
    <dgm:pt modelId="{81406654-1BE3-4027-A64C-AB88EBA2C4FD}">
      <dgm:prSet phldrT="[Текст]" custT="1"/>
      <dgm:spPr>
        <a:solidFill>
          <a:srgbClr val="F2F2F2"/>
        </a:solidFill>
      </dgm:spPr>
      <dgm:t>
        <a:bodyPr/>
        <a:lstStyle/>
        <a:p>
          <a:pPr>
            <a:lnSpc>
              <a:spcPct val="100000"/>
            </a:lnSpc>
          </a:pPr>
          <a:r>
            <a:rPr lang="ru-RU" sz="1600" b="1" dirty="0" smtClean="0">
              <a:solidFill>
                <a:srgbClr val="0291A0"/>
              </a:solidFill>
              <a:latin typeface="Segoe UI" panose="020B0502040204020203" pitchFamily="34" charset="0"/>
              <a:cs typeface="Segoe UI" panose="020B0502040204020203" pitchFamily="34" charset="0"/>
            </a:rPr>
            <a:t>Преступления, относящиеся к перечню 23 без дополнительных условий (1 группа)</a:t>
          </a:r>
          <a:endParaRPr lang="ru-RU" sz="1600" dirty="0">
            <a:solidFill>
              <a:schemeClr val="tx1"/>
            </a:solidFill>
            <a:latin typeface="Segoe UI" panose="020B0502040204020203" pitchFamily="34" charset="0"/>
            <a:cs typeface="Segoe UI" panose="020B0502040204020203" pitchFamily="34" charset="0"/>
          </a:endParaRPr>
        </a:p>
      </dgm:t>
    </dgm:pt>
    <dgm:pt modelId="{B9CCB0ED-4E0F-4C59-AECE-26C8BC03857F}" type="parTrans" cxnId="{C62F17BE-14C2-4852-978B-5B5CBFC8427E}">
      <dgm:prSet/>
      <dgm:spPr/>
      <dgm:t>
        <a:bodyPr/>
        <a:lstStyle/>
        <a:p>
          <a:endParaRPr lang="ru-RU" sz="1600"/>
        </a:p>
      </dgm:t>
    </dgm:pt>
    <dgm:pt modelId="{FEDDFE56-C804-46D8-9C9C-E68D24954533}" type="sibTrans" cxnId="{C62F17BE-14C2-4852-978B-5B5CBFC8427E}">
      <dgm:prSet custT="1"/>
      <dgm:spPr>
        <a:noFill/>
      </dgm:spPr>
      <dgm:t>
        <a:bodyPr/>
        <a:lstStyle/>
        <a:p>
          <a:endParaRPr lang="ru-RU" sz="1600"/>
        </a:p>
      </dgm:t>
    </dgm:pt>
    <dgm:pt modelId="{8A3FB283-08E8-40AD-922A-3A46944E3FC7}" type="pres">
      <dgm:prSet presAssocID="{6C636834-E218-40A7-88FA-09D974B52C67}" presName="Name0" presStyleCnt="0">
        <dgm:presLayoutVars>
          <dgm:dir/>
          <dgm:resizeHandles val="exact"/>
        </dgm:presLayoutVars>
      </dgm:prSet>
      <dgm:spPr/>
      <dgm:t>
        <a:bodyPr/>
        <a:lstStyle/>
        <a:p>
          <a:endParaRPr lang="ru-RU"/>
        </a:p>
      </dgm:t>
    </dgm:pt>
    <dgm:pt modelId="{993F8A60-84A1-41CF-B674-BC75426947F1}" type="pres">
      <dgm:prSet presAssocID="{ABE03F7F-E013-434E-942F-9F702C25FAC0}" presName="node" presStyleLbl="node1" presStyleIdx="0" presStyleCnt="3" custScaleX="158804" custRadScaleRad="85407" custRadScaleInc="-9375">
        <dgm:presLayoutVars>
          <dgm:bulletEnabled val="1"/>
        </dgm:presLayoutVars>
      </dgm:prSet>
      <dgm:spPr/>
      <dgm:t>
        <a:bodyPr/>
        <a:lstStyle/>
        <a:p>
          <a:endParaRPr lang="ru-RU"/>
        </a:p>
      </dgm:t>
    </dgm:pt>
    <dgm:pt modelId="{40FE8535-A537-4027-9525-8632094AC34E}" type="pres">
      <dgm:prSet presAssocID="{CEE47AA9-2B62-406A-A88C-F6721C8450E3}" presName="sibTrans" presStyleLbl="sibTrans2D1" presStyleIdx="0" presStyleCnt="3" custScaleX="255630" custLinFactX="-500548" custLinFactY="-247744" custLinFactNeighborX="-600000" custLinFactNeighborY="-300000"/>
      <dgm:spPr>
        <a:prstGeom prst="rightArrow">
          <a:avLst/>
        </a:prstGeom>
      </dgm:spPr>
      <dgm:t>
        <a:bodyPr/>
        <a:lstStyle/>
        <a:p>
          <a:endParaRPr lang="ru-RU"/>
        </a:p>
      </dgm:t>
    </dgm:pt>
    <dgm:pt modelId="{3B512C34-7152-4DAA-8280-AB32F021B552}" type="pres">
      <dgm:prSet presAssocID="{CEE47AA9-2B62-406A-A88C-F6721C8450E3}" presName="connectorText" presStyleLbl="sibTrans2D1" presStyleIdx="0" presStyleCnt="3"/>
      <dgm:spPr/>
      <dgm:t>
        <a:bodyPr/>
        <a:lstStyle/>
        <a:p>
          <a:endParaRPr lang="ru-RU"/>
        </a:p>
      </dgm:t>
    </dgm:pt>
    <dgm:pt modelId="{F6971630-4D83-4AA3-B984-0222D23CE55F}" type="pres">
      <dgm:prSet presAssocID="{222B5C4C-50B8-4407-BC86-27D9789CAB71}" presName="node" presStyleLbl="node1" presStyleIdx="1" presStyleCnt="3" custScaleX="228246" custScaleY="200906" custRadScaleRad="127975" custRadScaleInc="-38941">
        <dgm:presLayoutVars>
          <dgm:bulletEnabled val="1"/>
        </dgm:presLayoutVars>
      </dgm:prSet>
      <dgm:spPr/>
      <dgm:t>
        <a:bodyPr/>
        <a:lstStyle/>
        <a:p>
          <a:endParaRPr lang="ru-RU"/>
        </a:p>
      </dgm:t>
    </dgm:pt>
    <dgm:pt modelId="{03BEE057-376B-46EE-9E80-72248C2C304D}" type="pres">
      <dgm:prSet presAssocID="{8C7B8EBB-C605-491C-9555-C8BE76091DF0}" presName="sibTrans" presStyleLbl="sibTrans2D1" presStyleIdx="1" presStyleCnt="3" custLinFactY="200000" custLinFactNeighborX="10596" custLinFactNeighborY="203974"/>
      <dgm:spPr/>
      <dgm:t>
        <a:bodyPr/>
        <a:lstStyle/>
        <a:p>
          <a:endParaRPr lang="ru-RU"/>
        </a:p>
      </dgm:t>
    </dgm:pt>
    <dgm:pt modelId="{2C174630-036C-4962-BAA8-333CCC448471}" type="pres">
      <dgm:prSet presAssocID="{8C7B8EBB-C605-491C-9555-C8BE76091DF0}" presName="connectorText" presStyleLbl="sibTrans2D1" presStyleIdx="1" presStyleCnt="3"/>
      <dgm:spPr/>
      <dgm:t>
        <a:bodyPr/>
        <a:lstStyle/>
        <a:p>
          <a:endParaRPr lang="ru-RU"/>
        </a:p>
      </dgm:t>
    </dgm:pt>
    <dgm:pt modelId="{FE6D0D2C-B6DC-4C19-86A4-AE7670ABF7E7}" type="pres">
      <dgm:prSet presAssocID="{81406654-1BE3-4027-A64C-AB88EBA2C4FD}" presName="node" presStyleLbl="node1" presStyleIdx="2" presStyleCnt="3" custScaleX="228199" custScaleY="202564" custRadScaleRad="134337" custRadScaleInc="39466">
        <dgm:presLayoutVars>
          <dgm:bulletEnabled val="1"/>
        </dgm:presLayoutVars>
      </dgm:prSet>
      <dgm:spPr/>
      <dgm:t>
        <a:bodyPr/>
        <a:lstStyle/>
        <a:p>
          <a:endParaRPr lang="ru-RU"/>
        </a:p>
      </dgm:t>
    </dgm:pt>
    <dgm:pt modelId="{E7DFB257-CD92-480C-929B-B65F91224E33}" type="pres">
      <dgm:prSet presAssocID="{FEDDFE56-C804-46D8-9C9C-E68D24954533}" presName="sibTrans" presStyleLbl="sibTrans2D1" presStyleIdx="2" presStyleCnt="3" custAng="10617938" custScaleX="255630" custLinFactX="-500000" custLinFactY="-200000" custLinFactNeighborX="-516639" custLinFactNeighborY="-217287"/>
      <dgm:spPr>
        <a:prstGeom prst="rightArrow">
          <a:avLst/>
        </a:prstGeom>
      </dgm:spPr>
      <dgm:t>
        <a:bodyPr/>
        <a:lstStyle/>
        <a:p>
          <a:endParaRPr lang="ru-RU"/>
        </a:p>
      </dgm:t>
    </dgm:pt>
    <dgm:pt modelId="{3AAAC3B0-B4F2-467B-8A84-B716245BA24E}" type="pres">
      <dgm:prSet presAssocID="{FEDDFE56-C804-46D8-9C9C-E68D24954533}" presName="connectorText" presStyleLbl="sibTrans2D1" presStyleIdx="2" presStyleCnt="3"/>
      <dgm:spPr/>
      <dgm:t>
        <a:bodyPr/>
        <a:lstStyle/>
        <a:p>
          <a:endParaRPr lang="ru-RU"/>
        </a:p>
      </dgm:t>
    </dgm:pt>
  </dgm:ptLst>
  <dgm:cxnLst>
    <dgm:cxn modelId="{E3EAD89D-9783-4348-BC7C-8550364C301F}" srcId="{6C636834-E218-40A7-88FA-09D974B52C67}" destId="{ABE03F7F-E013-434E-942F-9F702C25FAC0}" srcOrd="0" destOrd="0" parTransId="{2DD29CAC-5504-48CA-9FC3-BABC8578175E}" sibTransId="{CEE47AA9-2B62-406A-A88C-F6721C8450E3}"/>
    <dgm:cxn modelId="{5B32EEEF-57AD-4124-B71A-5FC3EB65CA21}" type="presOf" srcId="{FEDDFE56-C804-46D8-9C9C-E68D24954533}" destId="{E7DFB257-CD92-480C-929B-B65F91224E33}" srcOrd="0" destOrd="0" presId="urn:microsoft.com/office/officeart/2005/8/layout/cycle7"/>
    <dgm:cxn modelId="{4CF06E3A-ADBD-4D36-9938-2A55C8B087F0}" type="presOf" srcId="{CEE47AA9-2B62-406A-A88C-F6721C8450E3}" destId="{40FE8535-A537-4027-9525-8632094AC34E}" srcOrd="0" destOrd="0" presId="urn:microsoft.com/office/officeart/2005/8/layout/cycle7"/>
    <dgm:cxn modelId="{8439D03F-0432-4F19-96E8-D6F57A1C1110}" type="presOf" srcId="{6C636834-E218-40A7-88FA-09D974B52C67}" destId="{8A3FB283-08E8-40AD-922A-3A46944E3FC7}" srcOrd="0" destOrd="0" presId="urn:microsoft.com/office/officeart/2005/8/layout/cycle7"/>
    <dgm:cxn modelId="{9FBBD620-5193-4588-99AC-62C2B47D9061}" type="presOf" srcId="{222B5C4C-50B8-4407-BC86-27D9789CAB71}" destId="{F6971630-4D83-4AA3-B984-0222D23CE55F}" srcOrd="0" destOrd="0" presId="urn:microsoft.com/office/officeart/2005/8/layout/cycle7"/>
    <dgm:cxn modelId="{CF714AB2-CA27-4335-BCBB-94B80B497248}" srcId="{6C636834-E218-40A7-88FA-09D974B52C67}" destId="{222B5C4C-50B8-4407-BC86-27D9789CAB71}" srcOrd="1" destOrd="0" parTransId="{0F4236C1-3675-4018-9AAA-82C263125B78}" sibTransId="{8C7B8EBB-C605-491C-9555-C8BE76091DF0}"/>
    <dgm:cxn modelId="{1CAE3B14-16EF-4B88-A0A5-49239A05F80C}" type="presOf" srcId="{8C7B8EBB-C605-491C-9555-C8BE76091DF0}" destId="{2C174630-036C-4962-BAA8-333CCC448471}" srcOrd="1" destOrd="0" presId="urn:microsoft.com/office/officeart/2005/8/layout/cycle7"/>
    <dgm:cxn modelId="{EAEAFCB6-DB6C-425D-9045-A5218A7A0FF8}" type="presOf" srcId="{FEDDFE56-C804-46D8-9C9C-E68D24954533}" destId="{3AAAC3B0-B4F2-467B-8A84-B716245BA24E}" srcOrd="1" destOrd="0" presId="urn:microsoft.com/office/officeart/2005/8/layout/cycle7"/>
    <dgm:cxn modelId="{04C23B34-EEF3-46A3-A8D8-7AA1EC29F75A}" type="presOf" srcId="{8C7B8EBB-C605-491C-9555-C8BE76091DF0}" destId="{03BEE057-376B-46EE-9E80-72248C2C304D}" srcOrd="0" destOrd="0" presId="urn:microsoft.com/office/officeart/2005/8/layout/cycle7"/>
    <dgm:cxn modelId="{6C3EE06E-504D-4404-B35E-F4CE49E52B1C}" type="presOf" srcId="{CEE47AA9-2B62-406A-A88C-F6721C8450E3}" destId="{3B512C34-7152-4DAA-8280-AB32F021B552}" srcOrd="1" destOrd="0" presId="urn:microsoft.com/office/officeart/2005/8/layout/cycle7"/>
    <dgm:cxn modelId="{C62F17BE-14C2-4852-978B-5B5CBFC8427E}" srcId="{6C636834-E218-40A7-88FA-09D974B52C67}" destId="{81406654-1BE3-4027-A64C-AB88EBA2C4FD}" srcOrd="2" destOrd="0" parTransId="{B9CCB0ED-4E0F-4C59-AECE-26C8BC03857F}" sibTransId="{FEDDFE56-C804-46D8-9C9C-E68D24954533}"/>
    <dgm:cxn modelId="{CB149C05-670C-4CC1-9012-17538B95F9A3}" type="presOf" srcId="{ABE03F7F-E013-434E-942F-9F702C25FAC0}" destId="{993F8A60-84A1-41CF-B674-BC75426947F1}" srcOrd="0" destOrd="0" presId="urn:microsoft.com/office/officeart/2005/8/layout/cycle7"/>
    <dgm:cxn modelId="{151C42BB-DD2E-4BAD-A2C0-896B551F3F8C}" type="presOf" srcId="{81406654-1BE3-4027-A64C-AB88EBA2C4FD}" destId="{FE6D0D2C-B6DC-4C19-86A4-AE7670ABF7E7}" srcOrd="0" destOrd="0" presId="urn:microsoft.com/office/officeart/2005/8/layout/cycle7"/>
    <dgm:cxn modelId="{FDDB2590-9946-4130-A207-5E35A885CAA2}" type="presParOf" srcId="{8A3FB283-08E8-40AD-922A-3A46944E3FC7}" destId="{993F8A60-84A1-41CF-B674-BC75426947F1}" srcOrd="0" destOrd="0" presId="urn:microsoft.com/office/officeart/2005/8/layout/cycle7"/>
    <dgm:cxn modelId="{4C584B8E-2569-49A8-BDB6-3184AC871E7B}" type="presParOf" srcId="{8A3FB283-08E8-40AD-922A-3A46944E3FC7}" destId="{40FE8535-A537-4027-9525-8632094AC34E}" srcOrd="1" destOrd="0" presId="urn:microsoft.com/office/officeart/2005/8/layout/cycle7"/>
    <dgm:cxn modelId="{46B6764E-A373-4C94-80C7-295DC0C23645}" type="presParOf" srcId="{40FE8535-A537-4027-9525-8632094AC34E}" destId="{3B512C34-7152-4DAA-8280-AB32F021B552}" srcOrd="0" destOrd="0" presId="urn:microsoft.com/office/officeart/2005/8/layout/cycle7"/>
    <dgm:cxn modelId="{7F97DD23-56C0-4A1F-A8C3-24D5542B5CDD}" type="presParOf" srcId="{8A3FB283-08E8-40AD-922A-3A46944E3FC7}" destId="{F6971630-4D83-4AA3-B984-0222D23CE55F}" srcOrd="2" destOrd="0" presId="urn:microsoft.com/office/officeart/2005/8/layout/cycle7"/>
    <dgm:cxn modelId="{D6F291C2-855F-450D-ADF5-CAECA2E050D3}" type="presParOf" srcId="{8A3FB283-08E8-40AD-922A-3A46944E3FC7}" destId="{03BEE057-376B-46EE-9E80-72248C2C304D}" srcOrd="3" destOrd="0" presId="urn:microsoft.com/office/officeart/2005/8/layout/cycle7"/>
    <dgm:cxn modelId="{AF617AA8-45CD-4E61-B90C-B7EE52AAD311}" type="presParOf" srcId="{03BEE057-376B-46EE-9E80-72248C2C304D}" destId="{2C174630-036C-4962-BAA8-333CCC448471}" srcOrd="0" destOrd="0" presId="urn:microsoft.com/office/officeart/2005/8/layout/cycle7"/>
    <dgm:cxn modelId="{F84D4196-4AAA-4557-AC48-9D04602176A3}" type="presParOf" srcId="{8A3FB283-08E8-40AD-922A-3A46944E3FC7}" destId="{FE6D0D2C-B6DC-4C19-86A4-AE7670ABF7E7}" srcOrd="4" destOrd="0" presId="urn:microsoft.com/office/officeart/2005/8/layout/cycle7"/>
    <dgm:cxn modelId="{065DFDD9-6675-47AC-8092-02DAA2990D06}" type="presParOf" srcId="{8A3FB283-08E8-40AD-922A-3A46944E3FC7}" destId="{E7DFB257-CD92-480C-929B-B65F91224E33}" srcOrd="5" destOrd="0" presId="urn:microsoft.com/office/officeart/2005/8/layout/cycle7"/>
    <dgm:cxn modelId="{F9DCA75D-67C0-4E61-BE85-67C6793478DB}" type="presParOf" srcId="{E7DFB257-CD92-480C-929B-B65F91224E33}" destId="{3AAAC3B0-B4F2-467B-8A84-B716245BA24E}"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F8A60-84A1-41CF-B674-BC75426947F1}">
      <dsp:nvSpPr>
        <dsp:cNvPr id="0" name=""/>
        <dsp:cNvSpPr/>
      </dsp:nvSpPr>
      <dsp:spPr>
        <a:xfrm>
          <a:off x="3394018" y="31779"/>
          <a:ext cx="3344503" cy="1053028"/>
        </a:xfrm>
        <a:prstGeom prst="roundRect">
          <a:avLst>
            <a:gd name="adj" fmla="val 10000"/>
          </a:avLst>
        </a:prstGeom>
        <a:solidFill>
          <a:srgbClr val="E4465A"/>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chemeClr val="bg1"/>
              </a:solidFill>
              <a:latin typeface="Segoe UI" panose="020B0502040204020203" pitchFamily="34" charset="0"/>
              <a:cs typeface="Segoe UI" panose="020B0502040204020203" pitchFamily="34" charset="0"/>
            </a:rPr>
            <a:t>Преступления коррупционной направленности</a:t>
          </a:r>
          <a:endParaRPr lang="ru-RU" sz="1600" b="1" kern="1200" dirty="0">
            <a:solidFill>
              <a:schemeClr val="bg1"/>
            </a:solidFill>
            <a:latin typeface="Segoe UI" panose="020B0502040204020203" pitchFamily="34" charset="0"/>
            <a:cs typeface="Segoe UI" panose="020B0502040204020203" pitchFamily="34" charset="0"/>
          </a:endParaRPr>
        </a:p>
      </dsp:txBody>
      <dsp:txXfrm>
        <a:off x="3424860" y="62621"/>
        <a:ext cx="3282819" cy="991344"/>
      </dsp:txXfrm>
    </dsp:sp>
    <dsp:sp modelId="{40FE8535-A537-4027-9525-8632094AC34E}">
      <dsp:nvSpPr>
        <dsp:cNvPr id="0" name=""/>
        <dsp:cNvSpPr/>
      </dsp:nvSpPr>
      <dsp:spPr>
        <a:xfrm rot="2182227">
          <a:off x="1910828" y="-184280"/>
          <a:ext cx="864454" cy="368560"/>
        </a:xfrm>
        <a:prstGeom prst="rightArrow">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2021396" y="-110568"/>
        <a:ext cx="643318" cy="221136"/>
      </dsp:txXfrm>
    </dsp:sp>
    <dsp:sp modelId="{F6971630-4D83-4AA3-B984-0222D23CE55F}">
      <dsp:nvSpPr>
        <dsp:cNvPr id="0" name=""/>
        <dsp:cNvSpPr/>
      </dsp:nvSpPr>
      <dsp:spPr>
        <a:xfrm>
          <a:off x="5381102" y="1502456"/>
          <a:ext cx="4806991" cy="2115597"/>
        </a:xfrm>
        <a:prstGeom prst="roundRect">
          <a:avLst>
            <a:gd name="adj" fmla="val 10000"/>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0291A0"/>
              </a:solidFill>
              <a:latin typeface="Segoe UI" panose="020B0502040204020203" pitchFamily="34" charset="0"/>
              <a:cs typeface="Segoe UI" panose="020B0502040204020203" pitchFamily="34" charset="0"/>
            </a:rPr>
            <a:t>Преступления, относящиеся к перечню 23 при наличии определенных условий (2 группа)</a:t>
          </a:r>
          <a:endParaRPr lang="ru-RU" sz="1600" kern="1200" dirty="0">
            <a:solidFill>
              <a:schemeClr val="tx1"/>
            </a:solidFill>
            <a:latin typeface="Segoe UI" panose="020B0502040204020203" pitchFamily="34" charset="0"/>
            <a:cs typeface="Segoe UI" panose="020B0502040204020203" pitchFamily="34" charset="0"/>
          </a:endParaRPr>
        </a:p>
      </dsp:txBody>
      <dsp:txXfrm>
        <a:off x="5443066" y="1564420"/>
        <a:ext cx="4683063" cy="1991669"/>
      </dsp:txXfrm>
    </dsp:sp>
    <dsp:sp modelId="{03BEE057-376B-46EE-9E80-72248C2C304D}">
      <dsp:nvSpPr>
        <dsp:cNvPr id="0" name=""/>
        <dsp:cNvSpPr/>
      </dsp:nvSpPr>
      <dsp:spPr>
        <a:xfrm rot="10799983">
          <a:off x="5036498" y="3864874"/>
          <a:ext cx="338166" cy="368560"/>
        </a:xfrm>
        <a:prstGeom prst="leftRightArrow">
          <a:avLst>
            <a:gd name="adj1" fmla="val 60000"/>
            <a:gd name="adj2" fmla="val 50000"/>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rot="10800000">
        <a:off x="5137948" y="3938586"/>
        <a:ext cx="135266" cy="221136"/>
      </dsp:txXfrm>
    </dsp:sp>
    <dsp:sp modelId="{FE6D0D2C-B6DC-4C19-86A4-AE7670ABF7E7}">
      <dsp:nvSpPr>
        <dsp:cNvPr id="0" name=""/>
        <dsp:cNvSpPr/>
      </dsp:nvSpPr>
      <dsp:spPr>
        <a:xfrm>
          <a:off x="152393" y="1493752"/>
          <a:ext cx="4806002" cy="2133057"/>
        </a:xfrm>
        <a:prstGeom prst="roundRect">
          <a:avLst>
            <a:gd name="adj" fmla="val 10000"/>
          </a:avLst>
        </a:prstGeom>
        <a:solidFill>
          <a:srgbClr val="F2F2F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100000"/>
            </a:lnSpc>
            <a:spcBef>
              <a:spcPct val="0"/>
            </a:spcBef>
            <a:spcAft>
              <a:spcPct val="35000"/>
            </a:spcAft>
          </a:pPr>
          <a:r>
            <a:rPr lang="ru-RU" sz="1600" b="1" kern="1200" dirty="0" smtClean="0">
              <a:solidFill>
                <a:srgbClr val="0291A0"/>
              </a:solidFill>
              <a:latin typeface="Segoe UI" panose="020B0502040204020203" pitchFamily="34" charset="0"/>
              <a:cs typeface="Segoe UI" panose="020B0502040204020203" pitchFamily="34" charset="0"/>
            </a:rPr>
            <a:t>Преступления, относящиеся к перечню 23 без дополнительных условий (1 группа)</a:t>
          </a:r>
          <a:endParaRPr lang="ru-RU" sz="1600" kern="1200" dirty="0">
            <a:solidFill>
              <a:schemeClr val="tx1"/>
            </a:solidFill>
            <a:latin typeface="Segoe UI" panose="020B0502040204020203" pitchFamily="34" charset="0"/>
            <a:cs typeface="Segoe UI" panose="020B0502040204020203" pitchFamily="34" charset="0"/>
          </a:endParaRPr>
        </a:p>
      </dsp:txBody>
      <dsp:txXfrm>
        <a:off x="214868" y="1556227"/>
        <a:ext cx="4681052" cy="2008107"/>
      </dsp:txXfrm>
    </dsp:sp>
    <dsp:sp modelId="{E7DFB257-CD92-480C-929B-B65F91224E33}">
      <dsp:nvSpPr>
        <dsp:cNvPr id="0" name=""/>
        <dsp:cNvSpPr/>
      </dsp:nvSpPr>
      <dsp:spPr>
        <a:xfrm rot="8303962">
          <a:off x="279316" y="-184280"/>
          <a:ext cx="864454" cy="368560"/>
        </a:xfrm>
        <a:prstGeom prst="rightArrow">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ru-RU" sz="1600" kern="1200"/>
        </a:p>
      </dsp:txBody>
      <dsp:txXfrm>
        <a:off x="389884" y="-110568"/>
        <a:ext cx="643318" cy="22113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7B227-4A70-4DA1-BCAB-4272055EF28C}" type="datetimeFigureOut">
              <a:rPr lang="ru-RU" smtClean="0"/>
              <a:t>31.01.2020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FF4BF-4D56-4BC3-A5E2-BC91E8E79405}" type="slidenum">
              <a:rPr lang="ru-RU" smtClean="0"/>
              <a:t>‹#›</a:t>
            </a:fld>
            <a:endParaRPr lang="ru-RU"/>
          </a:p>
        </p:txBody>
      </p:sp>
    </p:spTree>
    <p:extLst>
      <p:ext uri="{BB962C8B-B14F-4D97-AF65-F5344CB8AC3E}">
        <p14:creationId xmlns:p14="http://schemas.microsoft.com/office/powerpoint/2010/main" val="193250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1</a:t>
            </a:fld>
            <a:endParaRPr lang="ru-RU"/>
          </a:p>
        </p:txBody>
      </p:sp>
    </p:spTree>
    <p:extLst>
      <p:ext uri="{BB962C8B-B14F-4D97-AF65-F5344CB8AC3E}">
        <p14:creationId xmlns:p14="http://schemas.microsoft.com/office/powerpoint/2010/main" val="3967575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10</a:t>
            </a:fld>
            <a:endParaRPr lang="ru-RU"/>
          </a:p>
        </p:txBody>
      </p:sp>
    </p:spTree>
    <p:extLst>
      <p:ext uri="{BB962C8B-B14F-4D97-AF65-F5344CB8AC3E}">
        <p14:creationId xmlns:p14="http://schemas.microsoft.com/office/powerpoint/2010/main" val="1071229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11</a:t>
            </a:fld>
            <a:endParaRPr lang="ru-RU"/>
          </a:p>
        </p:txBody>
      </p:sp>
    </p:spTree>
    <p:extLst>
      <p:ext uri="{BB962C8B-B14F-4D97-AF65-F5344CB8AC3E}">
        <p14:creationId xmlns:p14="http://schemas.microsoft.com/office/powerpoint/2010/main" val="1922823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12</a:t>
            </a:fld>
            <a:endParaRPr lang="ru-RU"/>
          </a:p>
        </p:txBody>
      </p:sp>
    </p:spTree>
    <p:extLst>
      <p:ext uri="{BB962C8B-B14F-4D97-AF65-F5344CB8AC3E}">
        <p14:creationId xmlns:p14="http://schemas.microsoft.com/office/powerpoint/2010/main" val="2096984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13</a:t>
            </a:fld>
            <a:endParaRPr lang="ru-RU"/>
          </a:p>
        </p:txBody>
      </p:sp>
    </p:spTree>
    <p:extLst>
      <p:ext uri="{BB962C8B-B14F-4D97-AF65-F5344CB8AC3E}">
        <p14:creationId xmlns:p14="http://schemas.microsoft.com/office/powerpoint/2010/main" val="3584742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14</a:t>
            </a:fld>
            <a:endParaRPr lang="ru-RU"/>
          </a:p>
        </p:txBody>
      </p:sp>
    </p:spTree>
    <p:extLst>
      <p:ext uri="{BB962C8B-B14F-4D97-AF65-F5344CB8AC3E}">
        <p14:creationId xmlns:p14="http://schemas.microsoft.com/office/powerpoint/2010/main" val="2739167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15</a:t>
            </a:fld>
            <a:endParaRPr lang="ru-RU"/>
          </a:p>
        </p:txBody>
      </p:sp>
    </p:spTree>
    <p:extLst>
      <p:ext uri="{BB962C8B-B14F-4D97-AF65-F5344CB8AC3E}">
        <p14:creationId xmlns:p14="http://schemas.microsoft.com/office/powerpoint/2010/main" val="1010929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16</a:t>
            </a:fld>
            <a:endParaRPr lang="ru-RU"/>
          </a:p>
        </p:txBody>
      </p:sp>
    </p:spTree>
    <p:extLst>
      <p:ext uri="{BB962C8B-B14F-4D97-AF65-F5344CB8AC3E}">
        <p14:creationId xmlns:p14="http://schemas.microsoft.com/office/powerpoint/2010/main" val="591853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17</a:t>
            </a:fld>
            <a:endParaRPr lang="ru-RU"/>
          </a:p>
        </p:txBody>
      </p:sp>
    </p:spTree>
    <p:extLst>
      <p:ext uri="{BB962C8B-B14F-4D97-AF65-F5344CB8AC3E}">
        <p14:creationId xmlns:p14="http://schemas.microsoft.com/office/powerpoint/2010/main" val="1621664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18</a:t>
            </a:fld>
            <a:endParaRPr lang="ru-RU"/>
          </a:p>
        </p:txBody>
      </p:sp>
    </p:spTree>
    <p:extLst>
      <p:ext uri="{BB962C8B-B14F-4D97-AF65-F5344CB8AC3E}">
        <p14:creationId xmlns:p14="http://schemas.microsoft.com/office/powerpoint/2010/main" val="5197454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19</a:t>
            </a:fld>
            <a:endParaRPr lang="ru-RU"/>
          </a:p>
        </p:txBody>
      </p:sp>
    </p:spTree>
    <p:extLst>
      <p:ext uri="{BB962C8B-B14F-4D97-AF65-F5344CB8AC3E}">
        <p14:creationId xmlns:p14="http://schemas.microsoft.com/office/powerpoint/2010/main" val="3553241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a:t>
            </a:fld>
            <a:endParaRPr lang="ru-RU"/>
          </a:p>
        </p:txBody>
      </p:sp>
    </p:spTree>
    <p:extLst>
      <p:ext uri="{BB962C8B-B14F-4D97-AF65-F5344CB8AC3E}">
        <p14:creationId xmlns:p14="http://schemas.microsoft.com/office/powerpoint/2010/main" val="3333490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20</a:t>
            </a:fld>
            <a:endParaRPr lang="ru-RU"/>
          </a:p>
        </p:txBody>
      </p:sp>
    </p:spTree>
    <p:extLst>
      <p:ext uri="{BB962C8B-B14F-4D97-AF65-F5344CB8AC3E}">
        <p14:creationId xmlns:p14="http://schemas.microsoft.com/office/powerpoint/2010/main" val="2064631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21</a:t>
            </a:fld>
            <a:endParaRPr lang="ru-RU"/>
          </a:p>
        </p:txBody>
      </p:sp>
    </p:spTree>
    <p:extLst>
      <p:ext uri="{BB962C8B-B14F-4D97-AF65-F5344CB8AC3E}">
        <p14:creationId xmlns:p14="http://schemas.microsoft.com/office/powerpoint/2010/main" val="1881244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22</a:t>
            </a:fld>
            <a:endParaRPr lang="ru-RU"/>
          </a:p>
        </p:txBody>
      </p:sp>
    </p:spTree>
    <p:extLst>
      <p:ext uri="{BB962C8B-B14F-4D97-AF65-F5344CB8AC3E}">
        <p14:creationId xmlns:p14="http://schemas.microsoft.com/office/powerpoint/2010/main" val="3466671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23</a:t>
            </a:fld>
            <a:endParaRPr lang="ru-RU"/>
          </a:p>
        </p:txBody>
      </p:sp>
    </p:spTree>
    <p:extLst>
      <p:ext uri="{BB962C8B-B14F-4D97-AF65-F5344CB8AC3E}">
        <p14:creationId xmlns:p14="http://schemas.microsoft.com/office/powerpoint/2010/main" val="3510041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24</a:t>
            </a:fld>
            <a:endParaRPr lang="ru-RU"/>
          </a:p>
        </p:txBody>
      </p:sp>
    </p:spTree>
    <p:extLst>
      <p:ext uri="{BB962C8B-B14F-4D97-AF65-F5344CB8AC3E}">
        <p14:creationId xmlns:p14="http://schemas.microsoft.com/office/powerpoint/2010/main" val="29553932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25</a:t>
            </a:fld>
            <a:endParaRPr lang="ru-RU"/>
          </a:p>
        </p:txBody>
      </p:sp>
    </p:spTree>
    <p:extLst>
      <p:ext uri="{BB962C8B-B14F-4D97-AF65-F5344CB8AC3E}">
        <p14:creationId xmlns:p14="http://schemas.microsoft.com/office/powerpoint/2010/main" val="1897080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26</a:t>
            </a:fld>
            <a:endParaRPr lang="ru-RU"/>
          </a:p>
        </p:txBody>
      </p:sp>
    </p:spTree>
    <p:extLst>
      <p:ext uri="{BB962C8B-B14F-4D97-AF65-F5344CB8AC3E}">
        <p14:creationId xmlns:p14="http://schemas.microsoft.com/office/powerpoint/2010/main" val="1955038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27</a:t>
            </a:fld>
            <a:endParaRPr lang="ru-RU"/>
          </a:p>
        </p:txBody>
      </p:sp>
    </p:spTree>
    <p:extLst>
      <p:ext uri="{BB962C8B-B14F-4D97-AF65-F5344CB8AC3E}">
        <p14:creationId xmlns:p14="http://schemas.microsoft.com/office/powerpoint/2010/main" val="1377014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28</a:t>
            </a:fld>
            <a:endParaRPr lang="ru-RU"/>
          </a:p>
        </p:txBody>
      </p:sp>
    </p:spTree>
    <p:extLst>
      <p:ext uri="{BB962C8B-B14F-4D97-AF65-F5344CB8AC3E}">
        <p14:creationId xmlns:p14="http://schemas.microsoft.com/office/powerpoint/2010/main" val="36082280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29</a:t>
            </a:fld>
            <a:endParaRPr lang="ru-RU"/>
          </a:p>
        </p:txBody>
      </p:sp>
    </p:spTree>
    <p:extLst>
      <p:ext uri="{BB962C8B-B14F-4D97-AF65-F5344CB8AC3E}">
        <p14:creationId xmlns:p14="http://schemas.microsoft.com/office/powerpoint/2010/main" val="3249249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a:t>
            </a:fld>
            <a:endParaRPr lang="ru-RU"/>
          </a:p>
        </p:txBody>
      </p:sp>
    </p:spTree>
    <p:extLst>
      <p:ext uri="{BB962C8B-B14F-4D97-AF65-F5344CB8AC3E}">
        <p14:creationId xmlns:p14="http://schemas.microsoft.com/office/powerpoint/2010/main" val="2487998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30</a:t>
            </a:fld>
            <a:endParaRPr lang="ru-RU"/>
          </a:p>
        </p:txBody>
      </p:sp>
    </p:spTree>
    <p:extLst>
      <p:ext uri="{BB962C8B-B14F-4D97-AF65-F5344CB8AC3E}">
        <p14:creationId xmlns:p14="http://schemas.microsoft.com/office/powerpoint/2010/main" val="3652790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31</a:t>
            </a:fld>
            <a:endParaRPr lang="ru-RU"/>
          </a:p>
        </p:txBody>
      </p:sp>
    </p:spTree>
    <p:extLst>
      <p:ext uri="{BB962C8B-B14F-4D97-AF65-F5344CB8AC3E}">
        <p14:creationId xmlns:p14="http://schemas.microsoft.com/office/powerpoint/2010/main" val="28487017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32</a:t>
            </a:fld>
            <a:endParaRPr lang="ru-RU"/>
          </a:p>
        </p:txBody>
      </p:sp>
    </p:spTree>
    <p:extLst>
      <p:ext uri="{BB962C8B-B14F-4D97-AF65-F5344CB8AC3E}">
        <p14:creationId xmlns:p14="http://schemas.microsoft.com/office/powerpoint/2010/main" val="2419004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33</a:t>
            </a:fld>
            <a:endParaRPr lang="ru-RU"/>
          </a:p>
        </p:txBody>
      </p:sp>
    </p:spTree>
    <p:extLst>
      <p:ext uri="{BB962C8B-B14F-4D97-AF65-F5344CB8AC3E}">
        <p14:creationId xmlns:p14="http://schemas.microsoft.com/office/powerpoint/2010/main" val="35366885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34</a:t>
            </a:fld>
            <a:endParaRPr lang="ru-RU"/>
          </a:p>
        </p:txBody>
      </p:sp>
    </p:spTree>
    <p:extLst>
      <p:ext uri="{BB962C8B-B14F-4D97-AF65-F5344CB8AC3E}">
        <p14:creationId xmlns:p14="http://schemas.microsoft.com/office/powerpoint/2010/main" val="2683099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35</a:t>
            </a:fld>
            <a:endParaRPr lang="ru-RU"/>
          </a:p>
        </p:txBody>
      </p:sp>
    </p:spTree>
    <p:extLst>
      <p:ext uri="{BB962C8B-B14F-4D97-AF65-F5344CB8AC3E}">
        <p14:creationId xmlns:p14="http://schemas.microsoft.com/office/powerpoint/2010/main" val="3153056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36</a:t>
            </a:fld>
            <a:endParaRPr lang="ru-RU"/>
          </a:p>
        </p:txBody>
      </p:sp>
    </p:spTree>
    <p:extLst>
      <p:ext uri="{BB962C8B-B14F-4D97-AF65-F5344CB8AC3E}">
        <p14:creationId xmlns:p14="http://schemas.microsoft.com/office/powerpoint/2010/main" val="398623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37</a:t>
            </a:fld>
            <a:endParaRPr lang="ru-RU"/>
          </a:p>
        </p:txBody>
      </p:sp>
    </p:spTree>
    <p:extLst>
      <p:ext uri="{BB962C8B-B14F-4D97-AF65-F5344CB8AC3E}">
        <p14:creationId xmlns:p14="http://schemas.microsoft.com/office/powerpoint/2010/main" val="11296117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38</a:t>
            </a:fld>
            <a:endParaRPr lang="ru-RU"/>
          </a:p>
        </p:txBody>
      </p:sp>
    </p:spTree>
    <p:extLst>
      <p:ext uri="{BB962C8B-B14F-4D97-AF65-F5344CB8AC3E}">
        <p14:creationId xmlns:p14="http://schemas.microsoft.com/office/powerpoint/2010/main" val="3386821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39</a:t>
            </a:fld>
            <a:endParaRPr lang="ru-RU"/>
          </a:p>
        </p:txBody>
      </p:sp>
    </p:spTree>
    <p:extLst>
      <p:ext uri="{BB962C8B-B14F-4D97-AF65-F5344CB8AC3E}">
        <p14:creationId xmlns:p14="http://schemas.microsoft.com/office/powerpoint/2010/main" val="4067937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a:t>
            </a:fld>
            <a:endParaRPr lang="ru-RU"/>
          </a:p>
        </p:txBody>
      </p:sp>
    </p:spTree>
    <p:extLst>
      <p:ext uri="{BB962C8B-B14F-4D97-AF65-F5344CB8AC3E}">
        <p14:creationId xmlns:p14="http://schemas.microsoft.com/office/powerpoint/2010/main" val="7009769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40</a:t>
            </a:fld>
            <a:endParaRPr lang="ru-RU"/>
          </a:p>
        </p:txBody>
      </p:sp>
    </p:spTree>
    <p:extLst>
      <p:ext uri="{BB962C8B-B14F-4D97-AF65-F5344CB8AC3E}">
        <p14:creationId xmlns:p14="http://schemas.microsoft.com/office/powerpoint/2010/main" val="3880084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a:t>
            </a:fld>
            <a:endParaRPr lang="ru-RU"/>
          </a:p>
        </p:txBody>
      </p:sp>
    </p:spTree>
    <p:extLst>
      <p:ext uri="{BB962C8B-B14F-4D97-AF65-F5344CB8AC3E}">
        <p14:creationId xmlns:p14="http://schemas.microsoft.com/office/powerpoint/2010/main" val="3961651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6</a:t>
            </a:fld>
            <a:endParaRPr lang="ru-RU"/>
          </a:p>
        </p:txBody>
      </p:sp>
    </p:spTree>
    <p:extLst>
      <p:ext uri="{BB962C8B-B14F-4D97-AF65-F5344CB8AC3E}">
        <p14:creationId xmlns:p14="http://schemas.microsoft.com/office/powerpoint/2010/main" val="1400819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7</a:t>
            </a:fld>
            <a:endParaRPr lang="ru-RU"/>
          </a:p>
        </p:txBody>
      </p:sp>
    </p:spTree>
    <p:extLst>
      <p:ext uri="{BB962C8B-B14F-4D97-AF65-F5344CB8AC3E}">
        <p14:creationId xmlns:p14="http://schemas.microsoft.com/office/powerpoint/2010/main" val="1833819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8</a:t>
            </a:fld>
            <a:endParaRPr lang="ru-RU"/>
          </a:p>
        </p:txBody>
      </p:sp>
    </p:spTree>
    <p:extLst>
      <p:ext uri="{BB962C8B-B14F-4D97-AF65-F5344CB8AC3E}">
        <p14:creationId xmlns:p14="http://schemas.microsoft.com/office/powerpoint/2010/main" val="238816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9</a:t>
            </a:fld>
            <a:endParaRPr lang="ru-RU"/>
          </a:p>
        </p:txBody>
      </p:sp>
    </p:spTree>
    <p:extLst>
      <p:ext uri="{BB962C8B-B14F-4D97-AF65-F5344CB8AC3E}">
        <p14:creationId xmlns:p14="http://schemas.microsoft.com/office/powerpoint/2010/main" val="164849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14301" t="372" r="12689" b="7004"/>
          <a:stretch/>
        </p:blipFill>
        <p:spPr>
          <a:xfrm>
            <a:off x="-10277" y="716756"/>
            <a:ext cx="12202277" cy="5776913"/>
          </a:xfrm>
          <a:prstGeom prst="rect">
            <a:avLst/>
          </a:prstGeom>
        </p:spPr>
      </p:pic>
      <p:sp>
        <p:nvSpPr>
          <p:cNvPr id="2" name="Заголовок 1"/>
          <p:cNvSpPr>
            <a:spLocks noGrp="1"/>
          </p:cNvSpPr>
          <p:nvPr userDrawn="1">
            <p:ph type="ctrTitle"/>
          </p:nvPr>
        </p:nvSpPr>
        <p:spPr>
          <a:xfrm>
            <a:off x="1524000" y="3848100"/>
            <a:ext cx="9144000" cy="1881188"/>
          </a:xfrm>
          <a:noFill/>
        </p:spPr>
        <p:txBody>
          <a:bodyPr anchor="b"/>
          <a:lstStyle>
            <a:lvl1pPr marL="0" algn="ctr" defTabSz="914400" rtl="0" eaLnBrk="1" latinLnBrk="0" hangingPunct="1">
              <a:defRPr lang="ru-RU" sz="2800" b="1" kern="1200" cap="all" dirty="0">
                <a:solidFill>
                  <a:schemeClr val="bg1"/>
                </a:solidFill>
                <a:latin typeface="Trebuchet MS" panose="020B0603020202020204"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3" name="Подзаголовок 2"/>
          <p:cNvSpPr>
            <a:spLocks noGrp="1"/>
          </p:cNvSpPr>
          <p:nvPr userDrawn="1">
            <p:ph type="subTitle" idx="1"/>
          </p:nvPr>
        </p:nvSpPr>
        <p:spPr>
          <a:xfrm>
            <a:off x="1524000" y="5729288"/>
            <a:ext cx="9144000" cy="738187"/>
          </a:xfrm>
          <a:noFill/>
        </p:spPr>
        <p:txBody>
          <a:bodyPr>
            <a:normAutofit/>
          </a:bodyPr>
          <a:lstStyle>
            <a:lvl1pPr marL="0" indent="0" algn="ctr" defTabSz="914400" rtl="0" eaLnBrk="1" latinLnBrk="0" hangingPunct="1">
              <a:buNone/>
              <a:defRPr lang="ru-RU" sz="1800" b="1" kern="1200" cap="all" baseline="0" dirty="0">
                <a:solidFill>
                  <a:schemeClr val="bg1"/>
                </a:solidFill>
                <a:latin typeface="Trebuchet MS" panose="020B0603020202020204"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4" name="Прямоугольник 3"/>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6" name="Группа 5"/>
          <p:cNvGrpSpPr/>
          <p:nvPr userDrawn="1"/>
        </p:nvGrpSpPr>
        <p:grpSpPr>
          <a:xfrm>
            <a:off x="-10275" y="740565"/>
            <a:ext cx="4137658" cy="3642745"/>
            <a:chOff x="-10275" y="740565"/>
            <a:chExt cx="4137658" cy="3642745"/>
          </a:xfrm>
        </p:grpSpPr>
        <p:sp>
          <p:nvSpPr>
            <p:cNvPr id="17" name="Прямоугольник: скругленные верхние углы 16"/>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8" name="Прямоугольник: скругленные верхние углы 27"/>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9" name="Прямоугольник: скругленные верхние углы 28"/>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6" name="Прямоугольник: скругленные верхние углы 25"/>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48" name="Группа 47"/>
          <p:cNvGrpSpPr/>
          <p:nvPr userDrawn="1"/>
        </p:nvGrpSpPr>
        <p:grpSpPr>
          <a:xfrm>
            <a:off x="9588614" y="4383309"/>
            <a:ext cx="2603386" cy="2084166"/>
            <a:chOff x="9588614" y="4383309"/>
            <a:chExt cx="2603386" cy="2084166"/>
          </a:xfrm>
        </p:grpSpPr>
        <p:sp>
          <p:nvSpPr>
            <p:cNvPr id="33" name="Прямоугольник: скругленные верхние углы 32"/>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скругленные верхние углы 33"/>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скругленные верхние углы 34"/>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6" name="Прямоугольник: скругленные верхние углы 35"/>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7" name="Прямоугольник: скругленные верхние углы 36"/>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8" name="Прямоугольник: скругленные верхние углы 37"/>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9" name="Прямоугольник: скругленные верхние углы 38"/>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sp>
        <p:nvSpPr>
          <p:cNvPr id="42" name="Прямоугольник 41"/>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3" name="Прямоугольник 42"/>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4" name="Прямоугольник 43"/>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5" name="Прямоугольник 44"/>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6" name="Прямоугольник 45"/>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7" name="Прямоугольник 46"/>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9" name="Прямоугольник 48"/>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b="0" dirty="0" smtClean="0">
                <a:solidFill>
                  <a:schemeClr val="accent1"/>
                </a:solidFill>
                <a:latin typeface="Segoe UI" panose="020B0502040204020203" pitchFamily="34" charset="0"/>
                <a:ea typeface="Roboto" panose="02000000000000000000" pitchFamily="2" charset="0"/>
              </a:rPr>
              <a:t>2020</a:t>
            </a:r>
            <a:endParaRPr lang="ru-RU" sz="1400" b="0" dirty="0">
              <a:solidFill>
                <a:schemeClr val="accent1"/>
              </a:solidFill>
              <a:latin typeface="Segoe UI" panose="020B0502040204020203" pitchFamily="34" charset="0"/>
            </a:endParaRPr>
          </a:p>
        </p:txBody>
      </p:sp>
    </p:spTree>
    <p:extLst>
      <p:ext uri="{BB962C8B-B14F-4D97-AF65-F5344CB8AC3E}">
        <p14:creationId xmlns:p14="http://schemas.microsoft.com/office/powerpoint/2010/main" val="13161247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7780" y="62140"/>
            <a:ext cx="8270696" cy="694951"/>
          </a:xfrm>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19453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Адресный блок">
    <p:spTree>
      <p:nvGrpSpPr>
        <p:cNvPr id="1" name=""/>
        <p:cNvGrpSpPr/>
        <p:nvPr/>
      </p:nvGrpSpPr>
      <p:grpSpPr>
        <a:xfrm>
          <a:off x="0" y="0"/>
          <a:ext cx="0" cy="0"/>
          <a:chOff x="0" y="0"/>
          <a:chExt cx="0" cy="0"/>
        </a:xfrm>
      </p:grpSpPr>
      <p:grpSp>
        <p:nvGrpSpPr>
          <p:cNvPr id="44" name="Группа 43"/>
          <p:cNvGrpSpPr/>
          <p:nvPr userDrawn="1"/>
        </p:nvGrpSpPr>
        <p:grpSpPr>
          <a:xfrm>
            <a:off x="9588614" y="4404560"/>
            <a:ext cx="2603386" cy="2084166"/>
            <a:chOff x="9588614" y="4383309"/>
            <a:chExt cx="2603386" cy="2084166"/>
          </a:xfrm>
        </p:grpSpPr>
        <p:sp>
          <p:nvSpPr>
            <p:cNvPr id="15" name="Прямоугольник: скругленные верхние углы 14"/>
            <p:cNvSpPr/>
            <p:nvPr/>
          </p:nvSpPr>
          <p:spPr>
            <a:xfrm rot="16200000">
              <a:off x="10959211" y="5234686"/>
              <a:ext cx="2084165" cy="381411"/>
            </a:xfrm>
            <a:prstGeom prst="round2SameRect">
              <a:avLst>
                <a:gd name="adj1" fmla="val 191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6" name="Прямоугольник: скругленные верхние углы 15"/>
            <p:cNvSpPr/>
            <p:nvPr/>
          </p:nvSpPr>
          <p:spPr>
            <a:xfrm rot="16200000">
              <a:off x="10917814" y="5193288"/>
              <a:ext cx="1789968" cy="758404"/>
            </a:xfrm>
            <a:prstGeom prst="round2SameRect">
              <a:avLst>
                <a:gd name="adj1" fmla="val 11723"/>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скругленные верхние углы 16"/>
            <p:cNvSpPr/>
            <p:nvPr/>
          </p:nvSpPr>
          <p:spPr>
            <a:xfrm rot="16200000">
              <a:off x="10878857" y="5154333"/>
              <a:ext cx="1500383" cy="1125898"/>
            </a:xfrm>
            <a:prstGeom prst="round2SameRect">
              <a:avLst>
                <a:gd name="adj1" fmla="val 75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16200000">
              <a:off x="10856120" y="5131596"/>
              <a:ext cx="1186847" cy="1484908"/>
            </a:xfrm>
            <a:prstGeom prst="round2SameRect">
              <a:avLst>
                <a:gd name="adj1" fmla="val 8467"/>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userDrawn="1"/>
          </p:nvSpPr>
          <p:spPr>
            <a:xfrm>
              <a:off x="9956327" y="5867825"/>
              <a:ext cx="2235670" cy="599650"/>
            </a:xfrm>
            <a:prstGeom prst="round2SameRect">
              <a:avLst>
                <a:gd name="adj1" fmla="val 1371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userDrawn="1"/>
          </p:nvSpPr>
          <p:spPr>
            <a:xfrm>
              <a:off x="10323815" y="5576823"/>
              <a:ext cx="1868182" cy="890651"/>
            </a:xfrm>
            <a:prstGeom prst="round2SameRect">
              <a:avLst>
                <a:gd name="adj1" fmla="val 917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1" name="Прямоугольник: скругленные верхние углы 20"/>
            <p:cNvSpPr/>
            <p:nvPr userDrawn="1"/>
          </p:nvSpPr>
          <p:spPr>
            <a:xfrm>
              <a:off x="9588614" y="6173324"/>
              <a:ext cx="2603384" cy="294150"/>
            </a:xfrm>
            <a:prstGeom prst="round2SameRect">
              <a:avLst>
                <a:gd name="adj1" fmla="val 3656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grpSp>
        <p:nvGrpSpPr>
          <p:cNvPr id="53" name="Группа 52"/>
          <p:cNvGrpSpPr/>
          <p:nvPr userDrawn="1"/>
        </p:nvGrpSpPr>
        <p:grpSpPr>
          <a:xfrm>
            <a:off x="2955925" y="4045986"/>
            <a:ext cx="6319054" cy="1120409"/>
            <a:chOff x="2955925" y="4199076"/>
            <a:chExt cx="6319054" cy="112040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3000" u="sng" kern="1200" dirty="0" smtClean="0">
                  <a:solidFill>
                    <a:srgbClr val="444444"/>
                  </a:solidFill>
                  <a:latin typeface="Trebuchet MS"/>
                  <a:ea typeface="+mn-ea"/>
                  <a:cs typeface="+mn-cs"/>
                </a:rPr>
                <a:t>www.rts-tender.ru</a:t>
              </a:r>
              <a:endParaRPr lang="ru-RU" altLang="ru-RU" sz="3000" u="sng" kern="1200" dirty="0" smtClean="0">
                <a:solidFill>
                  <a:srgbClr val="444444"/>
                </a:solidFill>
                <a:latin typeface="Trebuchet MS"/>
                <a:ea typeface="+mn-ea"/>
                <a:cs typeface="+mn-cs"/>
              </a:endParaRPr>
            </a:p>
            <a:p>
              <a:pPr algn="ctr">
                <a:buClr>
                  <a:srgbClr val="000000"/>
                </a:buClr>
                <a:buSzPct val="100000"/>
              </a:pPr>
              <a:endParaRPr lang="ru-RU" altLang="ru-RU" sz="4000" u="sng" dirty="0">
                <a:solidFill>
                  <a:schemeClr val="accent2"/>
                </a:solidFill>
                <a:latin typeface="Trebuchet MS" panose="020B0603020202020204" pitchFamily="34" charset="0"/>
              </a:endParaRPr>
            </a:p>
          </p:txBody>
        </p:sp>
        <p:sp>
          <p:nvSpPr>
            <p:cNvPr id="25" name="Прямоугольник 24"/>
            <p:cNvSpPr/>
            <p:nvPr userDrawn="1"/>
          </p:nvSpPr>
          <p:spPr>
            <a:xfrm>
              <a:off x="2964803" y="4584813"/>
              <a:ext cx="6278563" cy="619190"/>
            </a:xfrm>
            <a:prstGeom prst="rect">
              <a:avLst/>
            </a:prstGeom>
          </p:spPr>
          <p:txBody>
            <a:bodyPr lIns="0" tIns="0" rIns="0" bIns="0">
              <a:noAutofit/>
            </a:bodyPr>
            <a:lstStyle/>
            <a:p>
              <a:pPr algn="ctr" defTabSz="449171">
                <a:buClr>
                  <a:srgbClr val="000000"/>
                </a:buClr>
                <a:buSzPct val="100000"/>
              </a:pPr>
              <a:r>
                <a:rPr lang="ru-RU" sz="2800" kern="1200" dirty="0" smtClean="0">
                  <a:solidFill>
                    <a:schemeClr val="accent1"/>
                  </a:solidFill>
                  <a:latin typeface="Trebuchet MS" panose="020B0603020202020204" pitchFamily="34" charset="0"/>
                  <a:ea typeface="+mn-ea"/>
                  <a:cs typeface="+mn-cs"/>
                </a:rPr>
                <a:t>+7 (499) 653-99-00</a:t>
              </a:r>
              <a:endParaRPr lang="ru-RU" altLang="ru-RU" sz="2800" kern="1200" dirty="0" smtClean="0">
                <a:solidFill>
                  <a:schemeClr val="accent1"/>
                </a:solidFill>
                <a:latin typeface="Trebuchet MS" panose="020B0603020202020204" pitchFamily="34" charset="0"/>
                <a:ea typeface="+mn-ea"/>
                <a:cs typeface="+mn-cs"/>
              </a:endParaRPr>
            </a:p>
          </p:txBody>
        </p:sp>
        <p:sp>
          <p:nvSpPr>
            <p:cNvPr id="26" name="Прямоугольник 25"/>
            <p:cNvSpPr/>
            <p:nvPr userDrawn="1"/>
          </p:nvSpPr>
          <p:spPr>
            <a:xfrm>
              <a:off x="2996416" y="5027097"/>
              <a:ext cx="6278563" cy="292388"/>
            </a:xfrm>
            <a:prstGeom prst="rect">
              <a:avLst/>
            </a:prstGeom>
          </p:spPr>
          <p:txBody>
            <a:bodyPr lIns="0" tIns="0" rIns="0" bIns="0">
              <a:noAutofit/>
            </a:bodyPr>
            <a:lstStyle/>
            <a:p>
              <a:pPr algn="ctr">
                <a:buClr>
                  <a:srgbClr val="000000"/>
                </a:buClr>
                <a:buSzPct val="100000"/>
              </a:pPr>
              <a:r>
                <a:rPr lang="ru-RU" altLang="ru-RU" sz="1400" kern="1200" dirty="0">
                  <a:solidFill>
                    <a:schemeClr val="accent1"/>
                  </a:solidFill>
                  <a:latin typeface="Trebuchet MS" panose="020B0603020202020204" pitchFamily="34" charset="0"/>
                  <a:ea typeface="+mn-ea"/>
                  <a:cs typeface="+mn-cs"/>
                </a:rPr>
                <a:t>ЗВОНОК ПО </a:t>
              </a:r>
              <a:r>
                <a:rPr lang="ru-RU" altLang="ru-RU" sz="1400" dirty="0">
                  <a:solidFill>
                    <a:schemeClr val="accent1"/>
                  </a:solidFill>
                  <a:latin typeface="Trebuchet MS" panose="020B0603020202020204" pitchFamily="34" charset="0"/>
                </a:rPr>
                <a:t>РОССИИ БЕСПЛАТНЫЙ</a:t>
              </a:r>
              <a:endParaRPr lang="ru-RU" altLang="ru-RU" sz="1400" u="sng" dirty="0">
                <a:solidFill>
                  <a:schemeClr val="accent1"/>
                </a:solidFill>
                <a:latin typeface="Trebuchet MS" panose="020B0603020202020204" pitchFamily="34" charset="0"/>
              </a:endParaRPr>
            </a:p>
          </p:txBody>
        </p:sp>
      </p:grpSp>
      <p:sp>
        <p:nvSpPr>
          <p:cNvPr id="27" name="Прямоугольник 26"/>
          <p:cNvSpPr/>
          <p:nvPr userDrawn="1"/>
        </p:nvSpPr>
        <p:spPr>
          <a:xfrm>
            <a:off x="2964803" y="5010180"/>
            <a:ext cx="6278563" cy="276999"/>
          </a:xfrm>
          <a:prstGeom prst="rect">
            <a:avLst/>
          </a:prstGeom>
        </p:spPr>
        <p:txBody>
          <a:bodyPr lIns="0" tIns="0" rIns="0" bIns="0">
            <a:noAutofit/>
          </a:bodyPr>
          <a:lstStyle/>
          <a:p>
            <a:pPr algn="ctr" defTabSz="449171" fontAlgn="base">
              <a:spcBef>
                <a:spcPct val="0"/>
              </a:spcBef>
              <a:spcAft>
                <a:spcPct val="0"/>
              </a:spcAft>
              <a:buClr>
                <a:srgbClr val="000000"/>
              </a:buClr>
              <a:buSzPct val="100000"/>
            </a:pPr>
            <a:endParaRPr lang="ru-RU" altLang="ru-RU" sz="800" u="none" kern="1200" dirty="0" smtClean="0">
              <a:solidFill>
                <a:schemeClr val="accent2"/>
              </a:solidFill>
              <a:latin typeface="Trebuchet MS" panose="020B0603020202020204" pitchFamily="34" charset="0"/>
              <a:ea typeface="+mn-ea"/>
              <a:cs typeface="+mn-cs"/>
            </a:endParaRPr>
          </a:p>
          <a:p>
            <a:pPr algn="ctr" defTabSz="449171" fontAlgn="base">
              <a:spcBef>
                <a:spcPct val="0"/>
              </a:spcBef>
              <a:spcAft>
                <a:spcPct val="0"/>
              </a:spcAft>
              <a:buClr>
                <a:srgbClr val="000000"/>
              </a:buClr>
              <a:buSzPct val="100000"/>
            </a:pPr>
            <a:r>
              <a:rPr lang="en-US" altLang="ru-RU" sz="1800" u="sng" kern="1200" dirty="0" smtClean="0">
                <a:solidFill>
                  <a:srgbClr val="444444"/>
                </a:solidFill>
                <a:latin typeface="Trebuchet MS"/>
                <a:ea typeface="+mn-ea"/>
                <a:cs typeface="+mn-cs"/>
              </a:rPr>
              <a:t>education@rts-tender.ru</a:t>
            </a:r>
            <a:endParaRPr lang="en-US" altLang="ru-RU" sz="1800" u="sng" kern="1200" dirty="0">
              <a:solidFill>
                <a:srgbClr val="444444"/>
              </a:solidFill>
              <a:latin typeface="Trebuchet MS"/>
              <a:ea typeface="+mn-ea"/>
              <a:cs typeface="+mn-cs"/>
            </a:endParaRP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32" name="Group 4"/>
          <p:cNvGrpSpPr>
            <a:grpSpLocks noChangeAspect="1"/>
          </p:cNvGrpSpPr>
          <p:nvPr userDrawn="1"/>
        </p:nvGrpSpPr>
        <p:grpSpPr bwMode="auto">
          <a:xfrm>
            <a:off x="5469231" y="2120380"/>
            <a:ext cx="1260041" cy="1257505"/>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grpSp>
    </p:spTree>
    <p:extLst>
      <p:ext uri="{BB962C8B-B14F-4D97-AF65-F5344CB8AC3E}">
        <p14:creationId xmlns:p14="http://schemas.microsoft.com/office/powerpoint/2010/main" val="99255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normAutofit/>
          </a:bodyPr>
          <a:lstStyle>
            <a:lvl1pPr algn="l" defTabSz="914400" rtl="0" eaLnBrk="1" latinLnBrk="0" hangingPunct="1">
              <a:lnSpc>
                <a:spcPct val="100000"/>
              </a:lnSpc>
              <a:spcBef>
                <a:spcPts val="500"/>
              </a:spcBef>
              <a:buFont typeface="Arial" panose="020B0500000000000000" pitchFamily="34" charset="0"/>
              <a:defRPr lang="ru-RU" sz="2000" kern="1200" dirty="0">
                <a:solidFill>
                  <a:schemeClr val="tx1"/>
                </a:solidFill>
                <a:latin typeface="Trebuchet MS" panose="020B0603020202020204" pitchFamily="34" charset="0"/>
                <a:ea typeface="+mn-ea"/>
                <a:cs typeface="+mn-cs"/>
              </a:defRPr>
            </a:lvl1pPr>
            <a:lvl2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2pPr>
            <a:lvl3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3pPr>
            <a:lvl4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4pPr>
            <a:lvl5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30706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565695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25297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47835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pPr/>
              <a:t>‹#›</a:t>
            </a:fld>
            <a:endParaRPr lang="ru-RU" dirty="0"/>
          </a:p>
        </p:txBody>
      </p:sp>
      <p:pic>
        <p:nvPicPr>
          <p:cNvPr id="11" name="Рисунок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2" name="TextBox 11"/>
          <p:cNvSpPr txBox="1"/>
          <p:nvPr/>
        </p:nvSpPr>
        <p:spPr>
          <a:xfrm>
            <a:off x="10209400" y="0"/>
            <a:ext cx="1620649" cy="694951"/>
          </a:xfrm>
          <a:prstGeom prst="rect">
            <a:avLst/>
          </a:prstGeom>
          <a:noFill/>
        </p:spPr>
        <p:txBody>
          <a:bodyPr wrap="square" lIns="0" tIns="0" rIns="0" bIns="0" rtlCol="0" anchor="ctr">
            <a:noAutofit/>
          </a:bodyPr>
          <a:lstStyle/>
          <a:p>
            <a:pPr algn="r"/>
            <a:endParaRPr lang="ru-RU" sz="1500" dirty="0">
              <a:solidFill>
                <a:schemeClr val="tx1">
                  <a:lumMod val="60000"/>
                  <a:lumOff val="40000"/>
                </a:schemeClr>
              </a:solidFill>
              <a:latin typeface="Segoe UI" panose="020B0502040204020203" pitchFamily="34" charset="0"/>
              <a:ea typeface="Roboto" panose="02000000000000000000" pitchFamily="2" charset="0"/>
            </a:endParaRPr>
          </a:p>
        </p:txBody>
      </p:sp>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3" name="Прямоугольник 32"/>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33"/>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34"/>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Tree>
    <p:extLst>
      <p:ext uri="{BB962C8B-B14F-4D97-AF65-F5344CB8AC3E}">
        <p14:creationId xmlns:p14="http://schemas.microsoft.com/office/powerpoint/2010/main" val="2002170627"/>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6" r:id="rId3"/>
    <p:sldLayoutId id="2147483650" r:id="rId4"/>
    <p:sldLayoutId id="2147483652" r:id="rId5"/>
    <p:sldLayoutId id="2147483653" r:id="rId6"/>
    <p:sldLayoutId id="2147483655" r:id="rId7"/>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hyperlink" Target="https://sudact.ru/regular/doc/Bt7nATHjSl6t/?regular-txt=&#1047;&#1040;&#1050;&#1059;&#1055;&#1050;&#1048;&amp;regular-case_doc=&amp;regular-lawchunkinfo=&#1057;&#1090;&#1072;&#1090;&#1100;&#1103;+290.+&#1055;&#1086;&#1083;&#1091;&#1095;&#1077;&#1085;&#1080;&#1077;+&#1074;&#1079;&#1103;&#1090;&#1082;&#1080;(&#1059;&#1050;+&#1056;&#1060;)&amp;regular-date_from=&amp;regular-date_to=&amp;regular-workflow_stage=&amp;regular-area=&amp;regular-court=&#1042;&#1077;&#1088;&#1093;&#1086;&#1074;&#1085;&#1099;&#1081;+&#1057;&#1091;&#1076;+&#1056;&#1077;&#1089;&#1087;&#1091;&#1073;&#1083;&#1080;&#1082;&#1080;+&#1050;&#1086;&#1084;&#1080;+(&#1056;&#1077;&#1089;&#1087;&#1091;&#1073;&#1083;&#1080;&#1082;&#1072;+&#1050;&#1086;&#1084;&#1080;)&amp;regular-judge=&amp;_=1580396627402&amp;snippet_pos=8958#snippet"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hyperlink" Target="https://sudact.ru/regular/doc/Bt7nATHjSl6t/?regular-txt=&#1047;&#1040;&#1050;&#1059;&#1055;&#1050;&#1048;&amp;regular-case_doc=&amp;regular-lawchunkinfo=&#1057;&#1090;&#1072;&#1090;&#1100;&#1103;+290.+&#1055;&#1086;&#1083;&#1091;&#1095;&#1077;&#1085;&#1080;&#1077;+&#1074;&#1079;&#1103;&#1090;&#1082;&#1080;(&#1059;&#1050;+&#1056;&#1060;)&amp;regular-date_from=&amp;regular-date_to=&amp;regular-workflow_stage=&amp;regular-area=&amp;regular-court=&#1042;&#1077;&#1088;&#1093;&#1086;&#1074;&#1085;&#1099;&#1081;+&#1057;&#1091;&#1076;+&#1056;&#1077;&#1089;&#1087;&#1091;&#1073;&#1083;&#1080;&#1082;&#1080;+&#1050;&#1086;&#1084;&#1080;+(&#1056;&#1077;&#1089;&#1087;&#1091;&#1073;&#1083;&#1080;&#1082;&#1072;+&#1050;&#1086;&#1084;&#1080;)&amp;regular-judge=&amp;_=1580396627402&amp;snippet_pos=8958#snippet"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hyperlink" Target="https://sudact.ru/regular/doc/Bt7nATHjSl6t/?regular-txt=&#1047;&#1040;&#1050;&#1059;&#1055;&#1050;&#1048;&amp;regular-case_doc=&amp;regular-lawchunkinfo=&#1057;&#1090;&#1072;&#1090;&#1100;&#1103;+290.+&#1055;&#1086;&#1083;&#1091;&#1095;&#1077;&#1085;&#1080;&#1077;+&#1074;&#1079;&#1103;&#1090;&#1082;&#1080;(&#1059;&#1050;+&#1056;&#1060;)&amp;regular-date_from=&amp;regular-date_to=&amp;regular-workflow_stage=&amp;regular-area=&amp;regular-court=&#1042;&#1077;&#1088;&#1093;&#1086;&#1074;&#1085;&#1099;&#1081;+&#1057;&#1091;&#1076;+&#1056;&#1077;&#1089;&#1087;&#1091;&#1073;&#1083;&#1080;&#1082;&#1080;+&#1050;&#1086;&#1084;&#1080;+(&#1056;&#1077;&#1089;&#1087;&#1091;&#1073;&#1083;&#1080;&#1082;&#1072;+&#1050;&#1086;&#1084;&#1080;)&amp;regular-judge=&amp;_=1580396627402&amp;snippet_pos=8958#snippet"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hyperlink" Target="https://kiev-simph--krm.sudrf.ru/modules.php?name=sud_delo&amp;name_op=case&amp;_id=2044885554&amp;_deloId=1540006&amp;_caseType=0&amp;_new=0&amp;_doc=1&amp;srv_num=1"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vs--krm.sudrf.ru/modules.php?name=sud_delo&amp;srv_num=1&amp;name_op=doc&amp;number=2005638970&amp;delo_id=4&amp;new=4&amp;text_number=1"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sudact.ru/regular/doc/1ikbvCoIdKVm/?regular-txt=&#1086;&#1090;&#1082;&#1083;&#1086;&#1085;&#1077;&#1085;&#1080;&#1077;+&#1079;&#1072;&#1103;&#1074;&#1082;&#1080;&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stage=&amp;regular-area=&amp;regular-court=&amp;regular-judge=&amp;_=1580404455445&amp;snippet_pos=1758#snippet"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hyperlink" Target="https://sudact.ru/regular/doc/1ikbvCoIdKVm/?regular-txt=&#1086;&#1090;&#1082;&#1083;&#1086;&#1085;&#1077;&#1085;&#1080;&#1077;+&#1079;&#1072;&#1103;&#1074;&#1082;&#1080;&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stage=&amp;regular-area=&amp;regular-court=&amp;regular-judge=&amp;_=1580404455445&amp;snippet_pos=1758#snippet"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sudact.ru/regular/doc/1ikbvCoIdKVm/?regular-txt=&#1086;&#1090;&#1082;&#1083;&#1086;&#1085;&#1077;&#1085;&#1080;&#1077;+&#1079;&#1072;&#1103;&#1074;&#1082;&#1080;&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stage=&amp;regular-area=&amp;regular-court=&amp;regular-judge=&amp;_=1580404455445&amp;snippet_pos=1758#snippet"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iig1w3RMxC6W/?regular-txt=44-&#1092;&#1079;&amp;regular-case_doc=&amp;regular-lawchunkinfo=&#1057;&#1090;&#1072;&#1090;&#1100;&#1103;+285.+&#1047;&#1083;&#1086;&#1091;&#1087;&#1086;&#1090;&#1088;&#1077;&#1073;&#1083;&#1077;&#1085;&#1080;&#1077;+&#1076;&#1086;&#1083;&#1078;&#1085;&#1086;&#1089;&#1090;&#1085;&#1099;&#1084;&#1080;+&#1087;&#1086;&#1083;&#1085;&#1086;&#1084;&#1086;&#1095;&#1080;&#1103;&#1084;&#1080;(&#1059;&#1050;+&#1056;&#1060;)+&amp;regular-date_from=&amp;regular-date_to=&amp;regular-workflow_stage=&amp;regular-area=&amp;regula"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iig1w3RMxC6W/?regular-txt=44-&#1092;&#1079;&amp;regular-case_doc=&amp;regular-lawchunkinfo=&#1057;&#1090;&#1072;&#1090;&#1100;&#1103;+285.+&#1047;&#1083;&#1086;&#1091;&#1087;&#1086;&#1090;&#1088;&#1077;&#1073;&#1083;&#1077;&#1085;&#1080;&#1077;+&#1076;&#1086;&#1083;&#1078;&#1085;&#1086;&#1089;&#1090;&#1085;&#1099;&#1084;&#1080;+&#1087;&#1086;&#1083;&#1085;&#1086;&#1084;&#1086;&#1095;&#1080;&#1103;&#1084;&#1080;(&#1059;&#1050;+&#1056;&#1060;)+&amp;regular-date_from=&amp;regular-date_to=&amp;regular-workflow_stage=&amp;regular-area=&amp;regula"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iig1w3RMxC6W/?regular-txt=44-&#1092;&#1079;&amp;regular-case_doc=&amp;regular-lawchunkinfo=&#1057;&#1090;&#1072;&#1090;&#1100;&#1103;+285.+&#1047;&#1083;&#1086;&#1091;&#1087;&#1086;&#1090;&#1088;&#1077;&#1073;&#1083;&#1077;&#1085;&#1080;&#1077;+&#1076;&#1086;&#1083;&#1078;&#1085;&#1086;&#1089;&#1090;&#1085;&#1099;&#1084;&#1080;+&#1087;&#1086;&#1083;&#1085;&#1086;&#1084;&#1086;&#1095;&#1080;&#1103;&#1084;&#1080;(&#1059;&#1050;+&#1056;&#1060;)+&amp;regular-date_from=&amp;regular-date_to=&amp;regular-workflow_stage=&amp;regular-area=&amp;regula"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iig1w3RMxC6W/?regular-txt=44-&#1092;&#1079;&amp;regular-case_doc=&amp;regular-lawchunkinfo=&#1057;&#1090;&#1072;&#1090;&#1100;&#1103;+285.+&#1047;&#1083;&#1086;&#1091;&#1087;&#1086;&#1090;&#1088;&#1077;&#1073;&#1083;&#1077;&#1085;&#1080;&#1077;+&#1076;&#1086;&#1083;&#1078;&#1085;&#1086;&#1089;&#1090;&#1085;&#1099;&#1084;&#1080;+&#1087;&#1086;&#1083;&#1085;&#1086;&#1084;&#1086;&#1095;&#1080;&#1103;&#1084;&#1080;(&#1059;&#1050;+&#1056;&#1060;)+&amp;regular-date_from=&amp;regular-date_to=&amp;regular-workflow_stage=&amp;regular-area=&amp;regula"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Xfblu3AiLNHb/?regular-txt=44-&#1092;&#1079;&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Xfblu3AiLNHb/?regular-txt=44-&#1092;&#1079;&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Xfblu3AiLNHb/?regular-txt=44-&#1092;&#1079;&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sudact.ru/regular/doc/Xfblu3AiLNHb/?regular-txt=44-&#1092;&#1079;&amp;regular-case_doc=&amp;regular-lawchunkinfo=&#1057;&#1090;&#1072;&#1090;&#1100;&#1103;+169.+&#1042;&#1086;&#1089;&#1087;&#1088;&#1077;&#1087;&#1103;&#1090;&#1089;&#1090;&#1074;&#1086;&#1074;&#1072;&#1085;&#1080;&#1077;+&#1079;&#1072;&#1082;&#1086;&#1085;&#1085;&#1086;&#1081;+&#1087;&#1088;&#1077;&#1076;&#1087;&#1088;&#1080;&#1085;&#1080;&#1084;&#1072;&#1090;&#1077;&#1083;&#1100;&#1089;&#1082;&#1086;&#1081;+&#1080;&#1083;&#1080;+&#1080;&#1085;&#1086;&#1081;+&#1076;&#1077;&#1103;&#1090;&#1077;&#1083;&#1100;&#1085;&#1086;&#1089;&#1090;&#1080;(&#1059;&#1050;+&#1056;&#1060;)&amp;regular-date_from=&amp;regular-date_to=&amp;regular-workflow_"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hyperlink" Target="https://sudact.ru/regular/doc/4HiZppE1XEYj/?regular-txt=24+&#1072;&#1074;&#1090;&#1086;&#1084;&#1086;&#1073;&#1080;&#1083;&#1077;&#1081;&amp;regular-case_doc=&amp;regular-lawchunkinfo=&#1057;&#1090;&#1072;&#1090;&#1100;&#1103;+204.+&#1050;&#1086;&#1084;&#1084;&#1077;&#1088;&#1095;&#1077;&#1089;&#1082;&#1080;&#1081;+&#1087;&#1086;&#1076;&#1082;&#1091;&#1087;(&#1059;&#1050;+&#1056;&#1060;)&amp;regular-date_from=&amp;regular-date_to=&amp;regular-workflow_stage=&amp;regular-area=&amp;regular-court=&amp;regular-judge=&amp;_=1580406606976&amp;snippet_pos=882#snippet"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hyperlink" Target="https://sudact.ru/regular/doc/8dmQNIg8YPor/?regular-txt=&amp;regular-case_doc=&amp;regular-lawchunkinfo=&#1057;&#1090;&#1072;&#1090;&#1100;&#1103;+285.1.+&#1053;&#1077;&#1094;&#1077;&#1083;&#1077;&#1074;&#1086;&#1077;+&#1088;&#1072;&#1089;&#1093;&#1086;&#1076;&#1086;&#1074;&#1072;&#1085;&#1080;&#1077;+&#1073;&#1102;&#1076;&#1078;&#1077;&#1090;&#1085;&#1099;&#1093;+&#1089;&#1088;&#1077;&#1076;&#1089;&#1090;&#1074;(&#1059;&#1050;+&#1056;&#1060;)&amp;regular-date_from=&amp;regular-date_to=&amp;regular-workflow_stage=10&amp;regular-area=&amp;regular-court=&amp;regular-judge=&amp;_=1580410376435"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hyperlink" Target="https://sudact.ru/regular/doc/8dmQNIg8YPor/?regular-txt=&amp;regular-case_doc=&amp;regular-lawchunkinfo=&#1057;&#1090;&#1072;&#1090;&#1100;&#1103;+285.1.+&#1053;&#1077;&#1094;&#1077;&#1083;&#1077;&#1074;&#1086;&#1077;+&#1088;&#1072;&#1089;&#1093;&#1086;&#1076;&#1086;&#1074;&#1072;&#1085;&#1080;&#1077;+&#1073;&#1102;&#1076;&#1078;&#1077;&#1090;&#1085;&#1099;&#1093;+&#1089;&#1088;&#1077;&#1076;&#1089;&#1090;&#1074;(&#1059;&#1050;+&#1056;&#1060;)&amp;regular-date_from=&amp;regular-date_to=&amp;regular-workflow_stage=10&amp;regular-area=&amp;regular-court=&amp;regular-judge=&amp;_=1580410376435"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hyperlink" Target="https://sudact.ru/regular/doc/8dmQNIg8YPor/?regular-txt=&amp;regular-case_doc=&amp;regular-lawchunkinfo=&#1057;&#1090;&#1072;&#1090;&#1100;&#1103;+285.1.+&#1053;&#1077;&#1094;&#1077;&#1083;&#1077;&#1074;&#1086;&#1077;+&#1088;&#1072;&#1089;&#1093;&#1086;&#1076;&#1086;&#1074;&#1072;&#1085;&#1080;&#1077;+&#1073;&#1102;&#1076;&#1078;&#1077;&#1090;&#1085;&#1099;&#1093;+&#1089;&#1088;&#1077;&#1076;&#1089;&#1090;&#1074;(&#1059;&#1050;+&#1056;&#1060;)&amp;regular-date_from=&amp;regular-date_to=&amp;regular-workflow_stage=10&amp;regular-area=&amp;regular-court=&amp;regular-judge=&amp;_=1580410376435"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sudact.ru/regular/doc/8xTHQvOTTFLv/?regular-txt=&amp;regular-case_doc=&amp;regular-lawchunkinfo=&#1057;&#1090;&#1072;&#1090;&#1100;&#1103;+200.5.+&#1055;&#1086;&#1076;&#1082;&#1091;&#1087;+&#1088;&#1072;&#1073;&#1086;&#1090;&#1085;&#1080;&#1082;&#1072;+&#1082;&#1086;&#1085;&#1090;&#1088;&#1072;&#1082;&#1090;&#1085;&#1086;&#1081;+&#1089;&#1083;&#1091;&#1078;&#1073;&#1099;,+&#1082;&#1086;&#1085;&#1090;&#1088;&#1072;&#1082;&#1090;&#1085;&#1086;&#1075;&#1086;+&#1091;&#1087;&#1088;&#1072;&#1074;&#1083;&#1103;&#1102;&#1097;&#1077;&#1075;&#1086;,+&#1095;&#1083;&#1077;&#1085;&#1072;+&#1082;&#1086;&#1084;&#1080;&#1089;&#1089;&#1080;&#1080;+&#1087;&#1086;+&#1086;&#1089;&#1091;&#1097;&#1077;&#1089;&#1090;&#1074;&#1083;&#1077;&#1085;&#1080;&#1102;+&#1079;&#1072;&#1082;&#1091;&#1087;&#1086;&#1082;(&#1059;&#1050;+&#1056;&#1060;)&amp;regular-date_from=&amp;regular-date_to=&amp;regular-workflow_stage=&amp;regular-area=&amp;regular-court=&amp;regular-judge=&amp;_=1580396844882"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1524000" y="3848099"/>
            <a:ext cx="9144000" cy="2466975"/>
          </a:xfrm>
        </p:spPr>
        <p:txBody>
          <a:bodyPr/>
          <a:lstStyle/>
          <a:p>
            <a:r>
              <a:rPr lang="ru-RU" dirty="0" smtClean="0"/>
              <a:t>Коррупция в закупках</a:t>
            </a:r>
            <a:endParaRPr lang="ru-RU" dirty="0"/>
          </a:p>
        </p:txBody>
      </p:sp>
      <p:sp>
        <p:nvSpPr>
          <p:cNvPr id="7" name="Подзаголовок 6"/>
          <p:cNvSpPr>
            <a:spLocks noGrp="1"/>
          </p:cNvSpPr>
          <p:nvPr>
            <p:ph type="subTitle" idx="1"/>
          </p:nvPr>
        </p:nvSpPr>
        <p:spPr/>
        <p:txBody>
          <a:bodyPr/>
          <a:lstStyle/>
          <a:p>
            <a:r>
              <a:rPr lang="ru-RU" dirty="0"/>
              <a:t> </a:t>
            </a:r>
          </a:p>
        </p:txBody>
      </p:sp>
    </p:spTree>
    <p:extLst>
      <p:ext uri="{BB962C8B-B14F-4D97-AF65-F5344CB8AC3E}">
        <p14:creationId xmlns:p14="http://schemas.microsoft.com/office/powerpoint/2010/main" val="210292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1-180</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1-180</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44709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Второй эпизод мошенничества: закупали осветители в количестве 10 </a:t>
            </a:r>
            <a:r>
              <a:rPr lang="ru-RU" sz="1400" dirty="0" err="1" smtClean="0">
                <a:solidFill>
                  <a:srgbClr val="444444"/>
                </a:solidFill>
                <a:latin typeface="Segoe UI" panose="020B0502040204020203" pitchFamily="34" charset="0"/>
                <a:cs typeface="Segoe UI" panose="020B0502040204020203" pitchFamily="34" charset="0"/>
              </a:rPr>
              <a:t>шт</a:t>
            </a:r>
            <a:r>
              <a:rPr lang="ru-RU" sz="1400" dirty="0" smtClean="0">
                <a:solidFill>
                  <a:srgbClr val="444444"/>
                </a:solidFill>
                <a:latin typeface="Segoe UI" panose="020B0502040204020203" pitchFamily="34" charset="0"/>
                <a:cs typeface="Segoe UI" panose="020B0502040204020203" pitchFamily="34" charset="0"/>
              </a:rPr>
              <a:t>, торговый способ закупки.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Перед размещением закупки сотруднику компании-поставщика позвонил подсудимый и сообщил, что, если поставщик будет платить 1000 рублей за каждый осветитель, он обеспечит тому победу в торгах, а цену каждого осветителя можно завысить на аналогичную сумму. Сотрудник согласился на такие условия.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разговора была размещена закупка, </a:t>
            </a:r>
            <a:r>
              <a:rPr lang="ru-RU" sz="1400" dirty="0">
                <a:solidFill>
                  <a:srgbClr val="444444"/>
                </a:solidFill>
                <a:latin typeface="Segoe UI" panose="020B0502040204020203" pitchFamily="34" charset="0"/>
                <a:cs typeface="Segoe UI" panose="020B0502040204020203" pitchFamily="34" charset="0"/>
              </a:rPr>
              <a:t>в</a:t>
            </a:r>
            <a:r>
              <a:rPr lang="ru-RU" sz="1400" dirty="0" smtClean="0">
                <a:solidFill>
                  <a:srgbClr val="444444"/>
                </a:solidFill>
                <a:latin typeface="Segoe UI" panose="020B0502040204020203" pitchFamily="34" charset="0"/>
                <a:cs typeface="Segoe UI" panose="020B0502040204020203" pitchFamily="34" charset="0"/>
              </a:rPr>
              <a:t> ТЗ было указано, что требуются осветители только конкретного производителя, с указанием его наименования, а компания-поставщик – единственный в регионе дилер этого производителя. Естественно, они выиграли торги.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осуществления поставки подсудимый связался с сотрудником и договорился о встрече в местном торговом центре, где и получил свое вознаграждение в размере 10 000 рублей.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Третий эпизод мошенничества произошел по той же схеме, только осветителей было 5 </a:t>
            </a:r>
            <a:r>
              <a:rPr lang="ru-RU" sz="1400" dirty="0" err="1" smtClean="0">
                <a:solidFill>
                  <a:srgbClr val="444444"/>
                </a:solidFill>
                <a:latin typeface="Segoe UI" panose="020B0502040204020203" pitchFamily="34" charset="0"/>
                <a:cs typeface="Segoe UI" panose="020B0502040204020203" pitchFamily="34" charset="0"/>
              </a:rPr>
              <a:t>шт</a:t>
            </a:r>
            <a:r>
              <a:rPr lang="ru-RU" sz="1400" dirty="0" smtClean="0">
                <a:solidFill>
                  <a:srgbClr val="444444"/>
                </a:solidFill>
                <a:latin typeface="Segoe UI" panose="020B0502040204020203" pitchFamily="34" charset="0"/>
                <a:cs typeface="Segoe UI" panose="020B0502040204020203" pitchFamily="34" charset="0"/>
              </a:rPr>
              <a:t>, а размер вознаграждения составил 5 000 рублей.</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50864028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1-180</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1-180</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308872"/>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Эпизод получения взятки: некий субъект (назовем его агентом) позвонил директору компании, занимающейся оборудованием, и предложил сотрудничество по поставкам оборудования заводу на условиях агентских 3%. Договорились. В ходе сотрудничества было заключено и оплачено заводом 3 договора, агент получил свое вознаграждение.</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Некоторое время спустя коммерческому директору компании позвонили из полиции и поинтересовались, работает ли в компании тот самый агент. Перепугавшись, директор позвонил агенту, а тот рассказал ему о том, что подсудимый звонил ему и требовал вознаграждения за «протекцию» компании на заводе.</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Через какое-то время подсудимый позвонил своему товарищу, который собирался в Москву, и попросил того забрать там деньги, не уточняя, что именно это за деньги. Товарищ, находясь в Москве, получил звонок с незнакомого номера от человека, представившегося Денисом. Они встретились, и Денис передал товарищу деньги в конверте, сказав, что это деньги для подсудимого.</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 возвращении в Омск товарища встретили в аэропорту сотрудники полиции, изъяли денежные средства, серии и номера купюр запротоколировали. Товарищу предложили поучаствовать в ОРМ, так как подсудимый подозревался в незаконном хищении. Товарищ согласился.</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61415676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1-180</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1-180</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862322"/>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На следующий день товарищ встретился с подсудимым в кафе, передал конверт с купюрами, подсудимый принял их. По завершении встречи подсудимого задержали – тот не сопротивлялся и показал выданный конверт, объяснив, что это возвращенный ему долг. Потом показания изменил, сказав, что товарищ привез ему одолженные деньги у знакомого (того самого </a:t>
            </a:r>
            <a:r>
              <a:rPr lang="ru-RU" sz="1400" u="sng" dirty="0" smtClean="0">
                <a:solidFill>
                  <a:srgbClr val="444444"/>
                </a:solidFill>
                <a:latin typeface="Segoe UI" panose="020B0502040204020203" pitchFamily="34" charset="0"/>
                <a:cs typeface="Segoe UI" panose="020B0502040204020203" pitchFamily="34" charset="0"/>
              </a:rPr>
              <a:t>агента</a:t>
            </a:r>
            <a:r>
              <a:rPr lang="ru-RU" sz="1400" dirty="0" smtClean="0">
                <a:solidFill>
                  <a:srgbClr val="444444"/>
                </a:solidFill>
                <a:latin typeface="Segoe UI" panose="020B0502040204020203" pitchFamily="34" charset="0"/>
                <a:cs typeface="Segoe UI" panose="020B0502040204020203" pitchFamily="34" charset="0"/>
              </a:rPr>
              <a:t>). Впоследствии частично признал свою вину.</a:t>
            </a:r>
          </a:p>
          <a:p>
            <a:pPr algn="just" defTabSz="447675">
              <a:spcBef>
                <a:spcPts val="1200"/>
              </a:spcBef>
              <a:buClr>
                <a:srgbClr val="E4465A"/>
              </a:buClr>
              <a:buSzPct val="120000"/>
            </a:pP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Стоит отметить, что защита подсудимого всеми силами пытались «свалить вину» на закупочную комиссию, указывая на то, что его полномочия не подразумевали наличие возможности «выводить» поставщиков на договоры. Судом данные доводы были отклонены.</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71283709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1-180</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1-180</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23987"/>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en-US"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был признан виновным в трех эпизодах мошенничества ч.3 ст.159 УК РФ и в одном эпизоде получения взятки по ч.5 ст.290 УК РФ.</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Назначенные наказания:</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За хищение 64 000 рублей – штраф в размере 140 000 рублей</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За хищение 10 000 рублей – штраф в размере 120 000 рублей</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За хищение 5 000 рублей – штраф в размере 100 000 рублей</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За взятку в размере 230 000 рублей – штраф в размере 460 000 рублей, а также 2,5 года лишение свободы с последующей дисквалификацией на срок 4 года.</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09946558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22-1666</a:t>
            </a:r>
            <a:r>
              <a:rPr lang="en-US" sz="1600" b="1" dirty="0" smtClean="0">
                <a:latin typeface="Segoe UI" panose="020B0502040204020203" pitchFamily="34" charset="0"/>
                <a:cs typeface="Segoe UI" panose="020B0502040204020203" pitchFamily="34" charset="0"/>
                <a:hlinkClick r:id="rId3"/>
              </a:rPr>
              <a:t>/2017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22-1666</a:t>
            </a:r>
            <a:r>
              <a:rPr lang="en-US" altLang="ru-RU" dirty="0" smtClean="0">
                <a:cs typeface="Segoe UI" panose="020B0502040204020203" pitchFamily="34" charset="0"/>
              </a:rPr>
              <a:t>/2017</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431435"/>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290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03.08.2017</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Республики Коми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ГУ ФСИН по Республике Коми столкнулось с поставкой продукции ненадлежащего качества (уже на первых этапах) от некоего ФГУП, с которым были заключены контракты вследствие проведения аукционов на общую долю около 99% всего объема потребности. С ФГУП была проведена претензионная работа, на совещании было принято решение начать поиски новых поставщиков. Этим занялся лично начальник управления.</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59907111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22-1666</a:t>
            </a:r>
            <a:r>
              <a:rPr lang="en-US" sz="1600" b="1" dirty="0" smtClean="0">
                <a:latin typeface="Segoe UI" panose="020B0502040204020203" pitchFamily="34" charset="0"/>
                <a:cs typeface="Segoe UI" panose="020B0502040204020203" pitchFamily="34" charset="0"/>
                <a:hlinkClick r:id="rId3"/>
              </a:rPr>
              <a:t>/2017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22-1666</a:t>
            </a:r>
            <a:r>
              <a:rPr lang="en-US" altLang="ru-RU" dirty="0" smtClean="0">
                <a:cs typeface="Segoe UI" panose="020B0502040204020203" pitchFamily="34" charset="0"/>
              </a:rPr>
              <a:t>/2017</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662541"/>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Начальник ГУ ФСИН по Республике Коми обратился к владельцу компании, занимающейся поставкой овощей, с предложением о заключении контрактов на поставку овощей с условием об «откате» 50% прибыли, без какого-либо «фикса». Получив согласие поставщика, дал своим сотрудникам создать условия для заключения контрактов с этой организацией.</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Те не придумали ничего лучше, чем дробить контракты на суммы до 100 тысяч.</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Контракты заключались, оплачивались. Руководитель фирмы обналичивал деньги и выплачивал оговоренные доли подсудимому.  И тут на руководителя фирмы-поставщика вышло местное управление ФСБ с допросом</a:t>
            </a:r>
            <a:r>
              <a:rPr lang="ru-RU" sz="1400" dirty="0" smtClean="0">
                <a:solidFill>
                  <a:srgbClr val="444444"/>
                </a:solidFill>
                <a:latin typeface="Segoe UI" panose="020B0502040204020203" pitchFamily="34" charset="0"/>
                <a:cs typeface="Segoe UI" panose="020B0502040204020203" pitchFamily="34" charset="0"/>
              </a:rPr>
              <a:t>. Выяснилось, что подсудимому на момент допроса было выплачено 625 000 рублей.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Было возбуждено уголовное дело. Подсудимый был допрошен, на показаниях утверждал, что руководитель поставщика пытается его оговорить. На суде защита подсудимого не придумала ничего лучше, кроме утверждения о том, что руководитель поставщика подвергался психологическому давлению со стороны ФСБ на допросе.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Доводы были отклонены судом.</a:t>
            </a:r>
            <a:endParaRPr lang="ru-RU" sz="1400" dirty="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48589071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hlinkClick r:id="rId3"/>
              </a:rPr>
              <a:t>Дело 22-1666</a:t>
            </a:r>
            <a:r>
              <a:rPr lang="en-US" sz="1600" b="1" dirty="0">
                <a:latin typeface="Segoe UI" panose="020B0502040204020203" pitchFamily="34" charset="0"/>
                <a:cs typeface="Segoe UI" panose="020B0502040204020203" pitchFamily="34" charset="0"/>
                <a:hlinkClick r:id="rId3"/>
              </a:rPr>
              <a:t>/2017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Дело 22-1666</a:t>
            </a:r>
            <a:r>
              <a:rPr lang="en-US" altLang="ru-RU" dirty="0">
                <a:cs typeface="Segoe UI" panose="020B0502040204020203" pitchFamily="34" charset="0"/>
              </a:rPr>
              <a:t>/2017</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84665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en-US"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Сыктывкарским городским судом подсудимый был осужден по п «в». ч.5 ст.290 УК РФ к 7 годам лишения свободы со штрафом в размере трехкратной суммы взятки с последующей дисквалификацией на срок 5 лет.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Верховным судом Республики Коми приговор был отменен и заменен на 7 лет лишения свободы в колонии строгого режима, со штрафом в размере двукратной суммы взятки с последующей дисквалификацией на срок 2 года.</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12350373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 1-46</a:t>
            </a:r>
            <a:r>
              <a:rPr lang="en-US" sz="1600" b="1" dirty="0" smtClean="0">
                <a:latin typeface="Segoe UI" panose="020B0502040204020203" pitchFamily="34" charset="0"/>
                <a:cs typeface="Segoe UI" panose="020B0502040204020203" pitchFamily="34" charset="0"/>
                <a:hlinkClick r:id="rId3"/>
              </a:rPr>
              <a:t>/2018 (1-482/2017;)</a:t>
            </a:r>
            <a:r>
              <a:rPr lang="ru-RU" sz="1600" b="1" dirty="0" smtClean="0">
                <a:latin typeface="Segoe UI" panose="020B0502040204020203" pitchFamily="34" charset="0"/>
                <a:cs typeface="Segoe UI" panose="020B0502040204020203" pitchFamily="34" charset="0"/>
              </a:rPr>
              <a:t>, </a:t>
            </a:r>
            <a:r>
              <a:rPr lang="ru-RU" sz="1600" b="1" dirty="0" smtClean="0">
                <a:latin typeface="Segoe UI" panose="020B0502040204020203" pitchFamily="34" charset="0"/>
                <a:cs typeface="Segoe UI" panose="020B0502040204020203" pitchFamily="34" charset="0"/>
                <a:hlinkClick r:id="rId4"/>
              </a:rPr>
              <a:t>Дело № 22-1723</a:t>
            </a:r>
            <a:r>
              <a:rPr lang="en-US" sz="1600" b="1" dirty="0" smtClean="0">
                <a:latin typeface="Segoe UI" panose="020B0502040204020203" pitchFamily="34" charset="0"/>
                <a:cs typeface="Segoe UI" panose="020B0502040204020203" pitchFamily="34" charset="0"/>
                <a:hlinkClick r:id="rId4"/>
              </a:rPr>
              <a:t>/2018</a:t>
            </a:r>
            <a:r>
              <a:rPr lang="ru-RU" sz="1600" b="1" dirty="0" smtClean="0">
                <a:latin typeface="Segoe UI" panose="020B0502040204020203" pitchFamily="34" charset="0"/>
                <a:cs typeface="Segoe UI" panose="020B0502040204020203" pitchFamily="34" charset="0"/>
                <a:hlinkClick r:id="rId4"/>
              </a:rPr>
              <a:t> </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Уголовная ответственность вследствие дробления закупок</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70263"/>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05.03.2019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Республики Крым</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Должностное лицо заказчика обвинялось в том, что, заключив 7 (не 8) договоров у ЕП на общую сумму 42,574 млн. рублей по значительно завышенным относительно среднерыночных ценам, нанесло учреждению ущерб в размере 32,841 млн. рублей.</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Решением Киевского районного суда города Симферополя обвиняемый был признан виновным в совершении преступления по ч.3 ст.285 УК РФ (злоупотребление ДП) и приговорен к 5-ти годам лишения свободы (условно, с учетом ст.73 УК РФ) с последующим поражением в правах на 3 года, а также к возмещению ущерба учреждения в размере 32,841 млн. рублей.</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Апелляционным определением ВС РК приговор был изменен на 3 года лишения свободы в колонии общего режима с последующим поражением в правах на 2 года.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В кассационном суде определение не оспаривалось, однако 05.03.2019 Верховный суд РК направил материалы дела для пересмотра приговора в части возмещения ущерба учреждению.</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15157752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1-152</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1-152</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401205"/>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290, 285, 169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13.11.2018</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Саратовский районный суд</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Администрация муниципального образования проводила аукцион на выполнение работ по ремонту </a:t>
            </a:r>
            <a:r>
              <a:rPr lang="ru-RU" sz="1400" dirty="0" err="1" smtClean="0">
                <a:solidFill>
                  <a:srgbClr val="444444"/>
                </a:solidFill>
                <a:latin typeface="Segoe UI" panose="020B0502040204020203" pitchFamily="34" charset="0"/>
                <a:cs typeface="Segoe UI" panose="020B0502040204020203" pitchFamily="34" charset="0"/>
              </a:rPr>
              <a:t>внутрипоселковых</a:t>
            </a:r>
            <a:r>
              <a:rPr lang="ru-RU" sz="1400" dirty="0" smtClean="0">
                <a:solidFill>
                  <a:srgbClr val="444444"/>
                </a:solidFill>
                <a:latin typeface="Segoe UI" panose="020B0502040204020203" pitchFamily="34" charset="0"/>
                <a:cs typeface="Segoe UI" panose="020B0502040204020203" pitchFamily="34" charset="0"/>
              </a:rPr>
              <a:t> дорог – аукцион с НМЦК 3 млн. рублей. В ходе рассмотрения первых частей три заявки были допущены, остальные 4 – отклонены. Один из отклоненных участников пошел оспаривать решение комиссии в УФАС. УФАС признало жалобу обоснованной, предписало отменить аукцион и провести новый.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 новом аукционе победил тот самый участник-жалобщик, пройдя через рассмотрение первых частей и предложив наименьшую в ходе проведения аукциона цену. С ним был заключен контракт.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Исполнение контракта тоже пошло не слишком гладко: работы были выполнены с опозданием, а качество вызывало у заказчика сомнения. Привлеченный к приемке эксперт подтвердил факт несоответствия качества результатов работ требованиям контракта – в приемке и в оплате было отказано. Подрядчик хотел было устранить недостатки, но так этого и не сделал, а позже обратился в суд с требованием погасить задолженность. Иск был удовлетворен.</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8661195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hlinkClick r:id="rId3"/>
              </a:rPr>
              <a:t>Дело 1-152</a:t>
            </a:r>
            <a:r>
              <a:rPr lang="en-US" sz="1600" b="1" dirty="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Дело 1-152</a:t>
            </a:r>
            <a:r>
              <a:rPr lang="en-US" altLang="ru-RU" dirty="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139321"/>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Руководитель подрядчика пояснил, что на момент ожидания заседания УФАС по жалобе получал звонки от неизвестных людей, которые просили его отозвать жалобу – сперва за 15 000 рублей, а потом за 50 000 рублей – с угрозой, что при победе в аукционе приемка все равно не пройдет, и деньги не будут выплачены. Подрядчик отказался.</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отмены первого аукциона, но перед проведением второго один из неизвестных (собственно, подсудимый) вновь позвонил руководителю ООО с просьбой встретиться. На встрече подсудимый предложил подрядчику 800 000 рублей за победу в аукционе с максимальной ценой. Позже снизил свое предложение до 600 000 рублей. Руководитель подрядчика отказался от этих предложений.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Также в ходе уголовного делопроизводства выяснилось, что подсудимый регулярно общался с коллегами, убеждая соответствующих сотрудников не только не оплачивать работы, несмотря на вступившие в законную силу судебные акты и наличие исполнительного листа, но даже и не принимать работы, несмотря на наличие результатов надлежащего качества.</a:t>
            </a:r>
            <a:endParaRPr lang="ru-RU" sz="1400" dirty="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402384226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64865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507272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П.1 ст.1 ФЗ от 25.11.2008 </a:t>
            </a:r>
            <a:r>
              <a:rPr lang="en-US" sz="1600" b="1" dirty="0" smtClean="0">
                <a:latin typeface="Segoe UI" panose="020B0502040204020203" pitchFamily="34" charset="0"/>
                <a:cs typeface="Segoe UI" panose="020B0502040204020203" pitchFamily="34" charset="0"/>
              </a:rPr>
              <a:t>N 273-</a:t>
            </a:r>
            <a:r>
              <a:rPr lang="ru-RU" sz="1600" b="1" dirty="0" smtClean="0">
                <a:latin typeface="Segoe UI" panose="020B0502040204020203" pitchFamily="34" charset="0"/>
                <a:cs typeface="Segoe UI" panose="020B0502040204020203" pitchFamily="34" charset="0"/>
              </a:rPr>
              <a:t>ФЗ</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Что такое коррупция</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8" y="2351314"/>
            <a:ext cx="10342773" cy="3077766"/>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Коррупция - это:</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злоупотребление </a:t>
            </a:r>
            <a:r>
              <a:rPr lang="ru-RU" sz="1600" dirty="0">
                <a:solidFill>
                  <a:srgbClr val="444444"/>
                </a:solidFill>
                <a:latin typeface="Segoe UI" panose="020B0502040204020203" pitchFamily="34" charset="0"/>
                <a:cs typeface="Segoe UI" panose="020B0502040204020203" pitchFamily="34" charset="0"/>
              </a:rPr>
              <a:t>служебным положением, злоупотребление полномочиями</a:t>
            </a:r>
            <a:endParaRPr lang="ru-RU" sz="16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дача </a:t>
            </a:r>
            <a:r>
              <a:rPr lang="ru-RU" sz="1600" dirty="0">
                <a:solidFill>
                  <a:srgbClr val="444444"/>
                </a:solidFill>
                <a:latin typeface="Segoe UI" panose="020B0502040204020203" pitchFamily="34" charset="0"/>
                <a:cs typeface="Segoe UI" panose="020B0502040204020203" pitchFamily="34" charset="0"/>
              </a:rPr>
              <a:t>взятки, получение взятки, </a:t>
            </a:r>
            <a:endParaRPr lang="ru-RU" sz="16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коммерческий </a:t>
            </a:r>
            <a:r>
              <a:rPr lang="ru-RU" sz="1600" dirty="0">
                <a:solidFill>
                  <a:srgbClr val="444444"/>
                </a:solidFill>
                <a:latin typeface="Segoe UI" panose="020B0502040204020203" pitchFamily="34" charset="0"/>
                <a:cs typeface="Segoe UI" panose="020B0502040204020203" pitchFamily="34" charset="0"/>
              </a:rPr>
              <a:t>подкуп </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либо </a:t>
            </a:r>
            <a:r>
              <a:rPr lang="ru-RU" sz="1600" dirty="0">
                <a:solidFill>
                  <a:srgbClr val="444444"/>
                </a:solidFill>
                <a:latin typeface="Segoe UI" panose="020B0502040204020203" pitchFamily="34" charset="0"/>
                <a:cs typeface="Segoe UI" panose="020B0502040204020203" pitchFamily="34" charset="0"/>
              </a:rPr>
              <a:t>иное незаконное использование физическим лицом своего должностного положения вопреки законным интересам общества и государства в целях получения выгоды в виде денег, ценностей, иного имущества или услуг имущественного характера, иных имущественных прав </a:t>
            </a:r>
            <a:r>
              <a:rPr lang="ru-RU" sz="1600" u="sng" dirty="0">
                <a:solidFill>
                  <a:srgbClr val="444444"/>
                </a:solidFill>
                <a:latin typeface="Segoe UI" panose="020B0502040204020203" pitchFamily="34" charset="0"/>
                <a:cs typeface="Segoe UI" panose="020B0502040204020203" pitchFamily="34" charset="0"/>
              </a:rPr>
              <a:t>для себя или для третьих лиц</a:t>
            </a:r>
            <a:r>
              <a:rPr lang="ru-RU" sz="1600" dirty="0">
                <a:solidFill>
                  <a:srgbClr val="444444"/>
                </a:solidFill>
                <a:latin typeface="Segoe UI" panose="020B0502040204020203" pitchFamily="34" charset="0"/>
                <a:cs typeface="Segoe UI" panose="020B0502040204020203" pitchFamily="34" charset="0"/>
              </a:rPr>
              <a:t> либо незаконное предоставление такой выгоды указанному лицу другими физическими </a:t>
            </a:r>
            <a:r>
              <a:rPr lang="ru-RU" sz="1600" dirty="0" smtClean="0">
                <a:solidFill>
                  <a:srgbClr val="444444"/>
                </a:solidFill>
                <a:latin typeface="Segoe UI" panose="020B0502040204020203" pitchFamily="34" charset="0"/>
                <a:cs typeface="Segoe UI" panose="020B0502040204020203" pitchFamily="34" charset="0"/>
              </a:rPr>
              <a:t>лицами</a:t>
            </a:r>
          </a:p>
          <a:p>
            <a:pPr marL="285750" indent="-285750" algn="just" defTabSz="447675">
              <a:spcBef>
                <a:spcPts val="1200"/>
              </a:spcBef>
              <a:buClr>
                <a:srgbClr val="E4465A"/>
              </a:buClr>
              <a:buSzPct val="120000"/>
              <a:buFont typeface="Arial" panose="020B0604020202020204" pitchFamily="34" charset="0"/>
              <a:buChar char="•"/>
            </a:pPr>
            <a:r>
              <a:rPr lang="ru-RU" sz="1600" dirty="0">
                <a:solidFill>
                  <a:srgbClr val="444444"/>
                </a:solidFill>
                <a:latin typeface="Segoe UI" panose="020B0502040204020203" pitchFamily="34" charset="0"/>
                <a:cs typeface="Segoe UI" panose="020B0502040204020203" pitchFamily="34" charset="0"/>
              </a:rPr>
              <a:t>с</a:t>
            </a:r>
            <a:r>
              <a:rPr lang="ru-RU" sz="1600" dirty="0" smtClean="0">
                <a:solidFill>
                  <a:srgbClr val="444444"/>
                </a:solidFill>
                <a:latin typeface="Segoe UI" panose="020B0502040204020203" pitchFamily="34" charset="0"/>
                <a:cs typeface="Segoe UI" panose="020B0502040204020203" pitchFamily="34" charset="0"/>
              </a:rPr>
              <a:t>овершение вышеуказанных деяний от имени или в интересах юридического лица</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25652156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hlinkClick r:id="rId3"/>
              </a:rPr>
              <a:t>Дело 1-152</a:t>
            </a:r>
            <a:r>
              <a:rPr lang="en-US" sz="1600" b="1" dirty="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Дело 1-152</a:t>
            </a:r>
            <a:r>
              <a:rPr lang="en-US" altLang="ru-RU" dirty="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64687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en-US"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Стоит обратить внимание на то, что подсудимый как личность был охарактеризован судом положительно, имеет постоянное место жительства и регистрацию, женат, не судим. В качестве смягчающих обстоятельств суд признал его безупречную служебную характеристику, наличие ряда благодарностей и почетных грамот за плодотворное участие в благоустройстве и жизнедеятельности МО.</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 результате подсудимый был признан виновным по ч.5 ст.290 УК РФ (получение взятки), оправдан по ч.3 ст.285, ч.2 ст.169 УК РФ.</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Итог: штраф в размере 2 500 000 рублей. Без дисквалификации и лишения свободы. </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42878765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417730" y="1663509"/>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smtClean="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smtClean="0">
                <a:solidFill>
                  <a:schemeClr val="accent1">
                    <a:lumMod val="75000"/>
                  </a:schemeClr>
                </a:solidFill>
                <a:latin typeface="Segoe UI" panose="020B0502040204020203" pitchFamily="34" charset="0"/>
                <a:cs typeface="Segoe UI" panose="020B0502040204020203" pitchFamily="34" charset="0"/>
              </a:rPr>
              <a:t> </a:t>
            </a:r>
            <a:r>
              <a:rPr lang="mr-IN" sz="1600" b="1" u="sng" dirty="0" smtClean="0">
                <a:solidFill>
                  <a:schemeClr val="accent1">
                    <a:lumMod val="75000"/>
                  </a:schemeClr>
                </a:solidFill>
                <a:latin typeface="Segoe UI" panose="020B0502040204020203" pitchFamily="34" charset="0"/>
                <a:cs typeface="Segoe UI" panose="020B0502040204020203" pitchFamily="34" charset="0"/>
                <a:hlinkClick r:id="rId4"/>
              </a:rPr>
              <a:t>1-295/2018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a:xfrm>
            <a:off x="1745803" y="299159"/>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№1-295/2018</a:t>
            </a:r>
            <a:r>
              <a:rPr lang="ru-RU" dirty="0">
                <a:cs typeface="Segoe UI" panose="020B0502040204020203" pitchFamily="34" charset="0"/>
              </a:rPr>
              <a:t/>
            </a:r>
            <a:br>
              <a:rPr lang="ru-RU"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0" name="Прямоугольник 9"/>
          <p:cNvSpPr/>
          <p:nvPr/>
        </p:nvSpPr>
        <p:spPr>
          <a:xfrm>
            <a:off x="1413797" y="2351314"/>
            <a:ext cx="10342773" cy="317009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285, 290 </a:t>
            </a:r>
            <a:r>
              <a:rPr lang="ru-RU" sz="1400" dirty="0">
                <a:solidFill>
                  <a:srgbClr val="444444"/>
                </a:solidFill>
                <a:latin typeface="Segoe UI" panose="020B0502040204020203" pitchFamily="34" charset="0"/>
                <a:cs typeface="Segoe UI" panose="020B0502040204020203" pitchFamily="34" charset="0"/>
              </a:rPr>
              <a:t>УК </a:t>
            </a:r>
            <a:r>
              <a:rPr lang="ru-RU" sz="1400" dirty="0" smtClean="0">
                <a:solidFill>
                  <a:srgbClr val="444444"/>
                </a:solidFill>
                <a:latin typeface="Segoe UI" panose="020B0502040204020203" pitchFamily="34" charset="0"/>
                <a:cs typeface="Segoe UI" panose="020B0502040204020203" pitchFamily="34" charset="0"/>
              </a:rPr>
              <a:t>РФ</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is-IS" sz="1400" dirty="0" smtClean="0">
                <a:solidFill>
                  <a:srgbClr val="444444"/>
                </a:solidFill>
                <a:latin typeface="Segoe UI" panose="020B0502040204020203" pitchFamily="34" charset="0"/>
                <a:cs typeface="Segoe UI" panose="020B0502040204020203" pitchFamily="34" charset="0"/>
              </a:rPr>
              <a:t>29</a:t>
            </a:r>
            <a:r>
              <a:rPr lang="ru-RU" sz="1400" dirty="0" smtClean="0">
                <a:solidFill>
                  <a:srgbClr val="444444"/>
                </a:solidFill>
                <a:latin typeface="Segoe UI" panose="020B0502040204020203" pitchFamily="34" charset="0"/>
                <a:cs typeface="Segoe UI" panose="020B0502040204020203" pitchFamily="34" charset="0"/>
              </a:rPr>
              <a:t>.05.</a:t>
            </a:r>
            <a:r>
              <a:rPr lang="is-IS" sz="1400" dirty="0" smtClean="0">
                <a:solidFill>
                  <a:srgbClr val="444444"/>
                </a:solidFill>
                <a:latin typeface="Segoe UI" panose="020B0502040204020203" pitchFamily="34" charset="0"/>
                <a:cs typeface="Segoe UI" panose="020B0502040204020203" pitchFamily="34" charset="0"/>
              </a:rPr>
              <a:t>2019</a:t>
            </a:r>
            <a:endParaRPr lang="is-IS"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a:solidFill>
                  <a:srgbClr val="444444"/>
                </a:solidFill>
                <a:latin typeface="Segoe UI" panose="020B0502040204020203" pitchFamily="34" charset="0"/>
                <a:cs typeface="Segoe UI" panose="020B0502040204020203" pitchFamily="34" charset="0"/>
              </a:rPr>
              <a:t>Ленинский районный суд г. Перми (Пермский край</a:t>
            </a:r>
            <a:r>
              <a:rPr lang="ru-RU" sz="1400" dirty="0" smtClean="0">
                <a:solidFill>
                  <a:srgbClr val="444444"/>
                </a:solidFill>
                <a:latin typeface="Segoe UI" panose="020B0502040204020203" pitchFamily="34" charset="0"/>
                <a:cs typeface="Segoe UI" panose="020B0502040204020203" pitchFamily="34" charset="0"/>
              </a:rPr>
              <a:t>)</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Подсудимый</a:t>
            </a:r>
            <a:r>
              <a:rPr lang="ru-RU" sz="1400" dirty="0">
                <a:latin typeface="Segoe UI" panose="020B0502040204020203" pitchFamily="34" charset="0"/>
                <a:cs typeface="Segoe UI" panose="020B0502040204020203" pitchFamily="34" charset="0"/>
              </a:rPr>
              <a:t>, являясь министром транспорта Пермского края, получил взятку за помощь нужной компании выиграть аукцион. </a:t>
            </a:r>
            <a:endParaRPr lang="ru-RU" sz="1400" dirty="0" smtClean="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На </a:t>
            </a:r>
            <a:r>
              <a:rPr lang="ru-RU" sz="1400" dirty="0">
                <a:latin typeface="Segoe UI" panose="020B0502040204020203" pitchFamily="34" charset="0"/>
                <a:cs typeface="Segoe UI" panose="020B0502040204020203" pitchFamily="34" charset="0"/>
              </a:rPr>
              <a:t>электронной торговой площадке разметили извещение о проведении аукциона на право выполнения работ по строительству автомобильной дороги. </a:t>
            </a:r>
            <a:endParaRPr lang="ru-RU" sz="1400" dirty="0" smtClean="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Заказчиком </a:t>
            </a:r>
            <a:r>
              <a:rPr lang="ru-RU" sz="1400" dirty="0">
                <a:latin typeface="Segoe UI" panose="020B0502040204020203" pitchFamily="34" charset="0"/>
                <a:cs typeface="Segoe UI" panose="020B0502040204020203" pitchFamily="34" charset="0"/>
              </a:rPr>
              <a:t>проведения аукциона и выполнения работ на вышеуказанном объекте выступило КГБУ, подведомственное министерству транспорта Пермского края, которым заведовал подсудимый. </a:t>
            </a:r>
            <a:endParaRPr lang="ru-RU" sz="1400" dirty="0" smtClean="0">
              <a:solidFill>
                <a:srgbClr val="44444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6756563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29"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620683"/>
          </a:xfrm>
          <a:prstGeom prst="rect">
            <a:avLst/>
          </a:prstGeom>
        </p:spPr>
        <p:txBody>
          <a:bodyPr wrap="square" lIns="0" tIns="0" rIns="0" bIns="0">
            <a:spAutoFit/>
          </a:bodyPr>
          <a:lstStyle/>
          <a:p>
            <a:pPr>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1-295/2018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a:p>
            <a:pPr lvl="0">
              <a:spcBef>
                <a:spcPts val="1000"/>
              </a:spcBef>
            </a:pPr>
            <a:endParaRPr lang="ru-RU" sz="1600" b="1" dirty="0">
              <a:latin typeface="Segoe UI" panose="020B0502040204020203" pitchFamily="34" charset="0"/>
              <a:cs typeface="Segoe UI" panose="020B0502040204020203" pitchFamily="34" charset="0"/>
            </a:endParaRPr>
          </a:p>
        </p:txBody>
      </p:sp>
      <p:sp>
        <p:nvSpPr>
          <p:cNvPr id="2" name="Прямоугольник 1"/>
          <p:cNvSpPr/>
          <p:nvPr/>
        </p:nvSpPr>
        <p:spPr>
          <a:xfrm>
            <a:off x="1436619" y="2333785"/>
            <a:ext cx="10342773" cy="2277547"/>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предложил аффилированному поставщику, с которым он был знаком в течение длительного времени, принять участие в электронном аукционе.</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Обвиняемый решил повлиять, используя свое служебное положение, на ход электронного аукциона, ожидая взамен получить взятку от поставщика путем приобретения у него квартиры по нерыночной стоимости.</a:t>
            </a: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Подсудимый лично направил в нижестоящее министерство письмо с просьбой о внесении изменений в документацию об электронном аукционе на право выполнения работ по строительству автомобильной дороги. Таким образом подсудимый обеспечил победу нужной компании в аукционе, что незаконно.</a:t>
            </a: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txBox="1">
            <a:spLocks/>
          </p:cNvSpPr>
          <p:nvPr/>
        </p:nvSpPr>
        <p:spPr>
          <a:xfrm>
            <a:off x="1745803" y="299159"/>
            <a:ext cx="8270696" cy="694951"/>
          </a:xfrm>
          <a:prstGeom prst="rect">
            <a:avLst/>
          </a:prstGeom>
          <a:noFill/>
        </p:spPr>
        <p:txBody>
          <a:bodyPr wrap="square" rtlCol="0" anchor="ctr">
            <a:normAutofit fontScale="90000" lnSpcReduction="20000"/>
          </a:bodyPr>
          <a:lstStyle>
            <a:lvl1pPr marL="0" algn="ctr" defTabSz="449263" rtl="0" eaLnBrk="1" fontAlgn="base" latinLnBrk="0" hangingPunct="0">
              <a:lnSpc>
                <a:spcPct val="90000"/>
              </a:lnSpc>
              <a:spcBef>
                <a:spcPct val="0"/>
              </a:spcBef>
              <a:spcAft>
                <a:spcPct val="0"/>
              </a:spcAft>
              <a:buNone/>
              <a:defRPr lang="ru-RU" sz="2000" b="1" kern="1200" cap="all" baseline="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mr-IN" altLang="ru-RU" smtClean="0">
                <a:cs typeface="Segoe UI" panose="020B0502040204020203" pitchFamily="34" charset="0"/>
              </a:rPr>
              <a:t>Дело </a:t>
            </a:r>
            <a:r>
              <a:rPr lang="mr-IN" smtClean="0">
                <a:cs typeface="Segoe UI" panose="020B0502040204020203" pitchFamily="34" charset="0"/>
              </a:rPr>
              <a:t>№1-295/2018</a:t>
            </a:r>
            <a:br>
              <a:rPr lang="mr-IN" smtClean="0">
                <a:cs typeface="Segoe UI" panose="020B0502040204020203" pitchFamily="34" charset="0"/>
              </a:rPr>
            </a:br>
            <a:r>
              <a:rPr lang="mr-IN" smtClean="0">
                <a:cs typeface="Segoe UI" panose="020B0502040204020203" pitchFamily="34" charset="0"/>
              </a:rPr>
              <a:t/>
            </a:r>
            <a:br>
              <a:rPr lang="mr-IN" smtClean="0">
                <a:cs typeface="Segoe UI" panose="020B0502040204020203" pitchFamily="34" charset="0"/>
              </a:rPr>
            </a:br>
            <a:endParaRPr lang="mr-IN" altLang="ru-RU" dirty="0">
              <a:cs typeface="Segoe UI" panose="020B0502040204020203" pitchFamily="34" charset="0"/>
            </a:endParaRPr>
          </a:p>
        </p:txBody>
      </p:sp>
    </p:spTree>
    <p:extLst>
      <p:ext uri="{BB962C8B-B14F-4D97-AF65-F5344CB8AC3E}">
        <p14:creationId xmlns:p14="http://schemas.microsoft.com/office/powerpoint/2010/main" val="367259954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1-295/2018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631216"/>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Обвиняемый, находясь в офисе банка, заключил с аффилированным поставщиком договор купли-продажи своей квартиры</a:t>
            </a:r>
            <a:r>
              <a:rPr lang="ru-RU" sz="1400" dirty="0" smtClean="0">
                <a:solidFill>
                  <a:srgbClr val="444444"/>
                </a:solidFill>
                <a:latin typeface="Segoe UI" panose="020B0502040204020203" pitchFamily="34" charset="0"/>
                <a:cs typeface="Segoe UI" panose="020B0502040204020203" pitchFamily="34" charset="0"/>
              </a:rPr>
              <a:t>.</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Поставщик </a:t>
            </a:r>
            <a:r>
              <a:rPr lang="ru-RU" sz="1400" dirty="0">
                <a:solidFill>
                  <a:srgbClr val="444444"/>
                </a:solidFill>
                <a:latin typeface="Segoe UI" panose="020B0502040204020203" pitchFamily="34" charset="0"/>
                <a:cs typeface="Segoe UI" panose="020B0502040204020203" pitchFamily="34" charset="0"/>
              </a:rPr>
              <a:t>перевел на счет обвиняемого денежные средства в счет оплаты по договору купли-продажи квартиры, которые поступили на него в этот же день.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Полученными </a:t>
            </a:r>
            <a:r>
              <a:rPr lang="ru-RU" sz="1400" dirty="0">
                <a:solidFill>
                  <a:srgbClr val="444444"/>
                </a:solidFill>
                <a:latin typeface="Segoe UI" panose="020B0502040204020203" pitchFamily="34" charset="0"/>
                <a:cs typeface="Segoe UI" panose="020B0502040204020203" pitchFamily="34" charset="0"/>
              </a:rPr>
              <a:t>денежными средствами обвиняемый распорядился по своему усмотрению.</a:t>
            </a: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a:spLocks noGrp="1"/>
          </p:cNvSpPr>
          <p:nvPr>
            <p:ph type="title"/>
          </p:nvPr>
        </p:nvSpPr>
        <p:spPr>
          <a:xfrm>
            <a:off x="1745803" y="299159"/>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№1-295/2018</a:t>
            </a:r>
            <a:r>
              <a:rPr lang="ru-RU" dirty="0">
                <a:cs typeface="Segoe UI" panose="020B0502040204020203" pitchFamily="34" charset="0"/>
              </a:rPr>
              <a:t/>
            </a:r>
            <a:br>
              <a:rPr lang="ru-RU"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Tree>
    <p:extLst>
      <p:ext uri="{BB962C8B-B14F-4D97-AF65-F5344CB8AC3E}">
        <p14:creationId xmlns:p14="http://schemas.microsoft.com/office/powerpoint/2010/main" val="140620713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1-295/2018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23987"/>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en-US"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Суд охарактеризовал подсудимого </a:t>
            </a:r>
            <a:r>
              <a:rPr lang="ru-RU" sz="1400" dirty="0">
                <a:latin typeface="Segoe UI" panose="020B0502040204020203" pitchFamily="34" charset="0"/>
                <a:cs typeface="Segoe UI" panose="020B0502040204020203" pitchFamily="34" charset="0"/>
              </a:rPr>
              <a:t>положительно, </a:t>
            </a:r>
            <a:r>
              <a:rPr lang="ru-RU" sz="1400" dirty="0" smtClean="0">
                <a:latin typeface="Segoe UI" panose="020B0502040204020203" pitchFamily="34" charset="0"/>
                <a:cs typeface="Segoe UI" panose="020B0502040204020203" pitchFamily="34" charset="0"/>
              </a:rPr>
              <a:t>т.к. ранее </a:t>
            </a:r>
            <a:r>
              <a:rPr lang="ru-RU" sz="1400" dirty="0">
                <a:latin typeface="Segoe UI" panose="020B0502040204020203" pitchFamily="34" charset="0"/>
                <a:cs typeface="Segoe UI" panose="020B0502040204020203" pitchFamily="34" charset="0"/>
              </a:rPr>
              <a:t>не </a:t>
            </a:r>
            <a:r>
              <a:rPr lang="ru-RU" sz="1400" dirty="0" smtClean="0">
                <a:latin typeface="Segoe UI" panose="020B0502040204020203" pitchFamily="34" charset="0"/>
                <a:cs typeface="Segoe UI" panose="020B0502040204020203" pitchFamily="34" charset="0"/>
              </a:rPr>
              <a:t>судим</a:t>
            </a:r>
            <a:r>
              <a:rPr lang="ru-RU" sz="1400" dirty="0">
                <a:latin typeface="Segoe UI" panose="020B0502040204020203" pitchFamily="34" charset="0"/>
                <a:cs typeface="Segoe UI" panose="020B0502040204020203" pitchFamily="34" charset="0"/>
              </a:rPr>
              <a:t>.</a:t>
            </a:r>
            <a:r>
              <a:rPr lang="ru-RU" sz="1400" dirty="0" smtClean="0">
                <a:latin typeface="Segoe UI" panose="020B0502040204020203" pitchFamily="34" charset="0"/>
                <a:cs typeface="Segoe UI" panose="020B0502040204020203" pitchFamily="34" charset="0"/>
              </a:rPr>
              <a:t> </a:t>
            </a:r>
            <a:r>
              <a:rPr lang="ru-RU" sz="1400" dirty="0">
                <a:latin typeface="Segoe UI" panose="020B0502040204020203" pitchFamily="34" charset="0"/>
                <a:cs typeface="Segoe UI" panose="020B0502040204020203" pitchFamily="34" charset="0"/>
              </a:rPr>
              <a:t>Смягчающими наказание обстоятельствами признаются: наличие на иждивении подсудимого троих несовершеннолетних детей, двое из которых являются малолетними. </a:t>
            </a:r>
            <a:endParaRPr lang="ru-RU" sz="1400" dirty="0" smtClean="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был признан виновным </a:t>
            </a:r>
            <a:r>
              <a:rPr lang="ru-RU" sz="1400" dirty="0" smtClean="0">
                <a:latin typeface="Segoe UI" panose="020B0502040204020203" pitchFamily="34" charset="0"/>
                <a:cs typeface="Segoe UI" panose="020B0502040204020203" pitchFamily="34" charset="0"/>
              </a:rPr>
              <a:t>в </a:t>
            </a:r>
            <a:r>
              <a:rPr lang="ru-RU" sz="1400" dirty="0">
                <a:latin typeface="Segoe UI" panose="020B0502040204020203" pitchFamily="34" charset="0"/>
                <a:cs typeface="Segoe UI" panose="020B0502040204020203" pitchFamily="34" charset="0"/>
              </a:rPr>
              <a:t>совершении преступлений, предусмотренных ч.1 </a:t>
            </a:r>
            <a:r>
              <a:rPr lang="ru-RU" sz="1400" dirty="0" smtClean="0">
                <a:latin typeface="Segoe UI" panose="020B0502040204020203" pitchFamily="34" charset="0"/>
                <a:cs typeface="Segoe UI" panose="020B0502040204020203" pitchFamily="34" charset="0"/>
              </a:rPr>
              <a:t>ст.285 и ч.6 </a:t>
            </a:r>
            <a:r>
              <a:rPr lang="ru-RU" sz="1400" dirty="0">
                <a:latin typeface="Segoe UI" panose="020B0502040204020203" pitchFamily="34" charset="0"/>
                <a:cs typeface="Segoe UI" panose="020B0502040204020203" pitchFamily="34" charset="0"/>
              </a:rPr>
              <a:t>ст.290 УК </a:t>
            </a:r>
            <a:r>
              <a:rPr lang="ru-RU" sz="1400" dirty="0" smtClean="0">
                <a:latin typeface="Segoe UI" panose="020B0502040204020203" pitchFamily="34" charset="0"/>
                <a:cs typeface="Segoe UI" panose="020B0502040204020203" pitchFamily="34" charset="0"/>
              </a:rPr>
              <a:t>РФ.</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Назначенные наказания:</a:t>
            </a:r>
          </a:p>
          <a:p>
            <a:pPr marL="285750" indent="-285750" algn="just" defTabSz="447675">
              <a:spcBef>
                <a:spcPts val="1200"/>
              </a:spcBef>
              <a:buClr>
                <a:srgbClr val="E4465A"/>
              </a:buClr>
              <a:buSzPct val="120000"/>
              <a:buFont typeface="Wingdings" panose="05000000000000000000" pitchFamily="2" charset="2"/>
              <a:buChar char="Ø"/>
            </a:pPr>
            <a:r>
              <a:rPr lang="ru-RU" sz="1400" dirty="0">
                <a:solidFill>
                  <a:srgbClr val="444444"/>
                </a:solidFill>
                <a:latin typeface="Segoe UI" panose="020B0502040204020203" pitchFamily="34" charset="0"/>
                <a:cs typeface="Segoe UI" panose="020B0502040204020203" pitchFamily="34" charset="0"/>
              </a:rPr>
              <a:t>за преступление, предусмотренное ч.1 ст.285 УК РФ </a:t>
            </a:r>
            <a:r>
              <a:rPr lang="ru-RU" sz="1400" dirty="0" smtClean="0">
                <a:solidFill>
                  <a:srgbClr val="444444"/>
                </a:solidFill>
                <a:latin typeface="Segoe UI" panose="020B0502040204020203" pitchFamily="34" charset="0"/>
                <a:cs typeface="Segoe UI" panose="020B0502040204020203" pitchFamily="34" charset="0"/>
              </a:rPr>
              <a:t>- лишение </a:t>
            </a:r>
            <a:r>
              <a:rPr lang="ru-RU" sz="1400" dirty="0">
                <a:solidFill>
                  <a:srgbClr val="444444"/>
                </a:solidFill>
                <a:latin typeface="Segoe UI" panose="020B0502040204020203" pitchFamily="34" charset="0"/>
                <a:cs typeface="Segoe UI" panose="020B0502040204020203" pitchFamily="34" charset="0"/>
              </a:rPr>
              <a:t>свободы на срок 1 </a:t>
            </a:r>
            <a:r>
              <a:rPr lang="ru-RU" sz="1400" dirty="0" smtClean="0">
                <a:solidFill>
                  <a:srgbClr val="444444"/>
                </a:solidFill>
                <a:latin typeface="Segoe UI" panose="020B0502040204020203" pitchFamily="34" charset="0"/>
                <a:cs typeface="Segoe UI" panose="020B0502040204020203" pitchFamily="34" charset="0"/>
              </a:rPr>
              <a:t>год</a:t>
            </a:r>
          </a:p>
          <a:p>
            <a:pPr marL="285750" indent="-285750" algn="just" defTabSz="447675">
              <a:spcBef>
                <a:spcPts val="1200"/>
              </a:spcBef>
              <a:buClr>
                <a:srgbClr val="E4465A"/>
              </a:buClr>
              <a:buSzPct val="120000"/>
              <a:buFont typeface="Wingdings" panose="05000000000000000000" pitchFamily="2" charset="2"/>
              <a:buChar char="Ø"/>
            </a:pPr>
            <a:r>
              <a:rPr lang="ru-RU" sz="1400" dirty="0">
                <a:solidFill>
                  <a:srgbClr val="444444"/>
                </a:solidFill>
                <a:latin typeface="Segoe UI" panose="020B0502040204020203" pitchFamily="34" charset="0"/>
                <a:cs typeface="Segoe UI" panose="020B0502040204020203" pitchFamily="34" charset="0"/>
              </a:rPr>
              <a:t>за преступление, предусмотренное ч.6 ст.290 УК </a:t>
            </a:r>
            <a:r>
              <a:rPr lang="ru-RU" sz="1400" dirty="0" smtClean="0">
                <a:solidFill>
                  <a:srgbClr val="444444"/>
                </a:solidFill>
                <a:latin typeface="Segoe UI" panose="020B0502040204020203" pitchFamily="34" charset="0"/>
                <a:cs typeface="Segoe UI" panose="020B0502040204020203" pitchFamily="34" charset="0"/>
              </a:rPr>
              <a:t>РФ </a:t>
            </a:r>
            <a:r>
              <a:rPr lang="ru-RU" sz="1400" dirty="0">
                <a:solidFill>
                  <a:srgbClr val="444444"/>
                </a:solidFill>
                <a:latin typeface="Segoe UI" panose="020B0502040204020203" pitchFamily="34" charset="0"/>
                <a:cs typeface="Segoe UI" panose="020B0502040204020203" pitchFamily="34" charset="0"/>
              </a:rPr>
              <a:t> - лишение свободы на срок </a:t>
            </a:r>
            <a:r>
              <a:rPr lang="ru-RU" sz="1400" dirty="0" smtClean="0">
                <a:solidFill>
                  <a:srgbClr val="444444"/>
                </a:solidFill>
                <a:latin typeface="Segoe UI" panose="020B0502040204020203" pitchFamily="34" charset="0"/>
                <a:cs typeface="Segoe UI" panose="020B0502040204020203" pitchFamily="34" charset="0"/>
              </a:rPr>
              <a:t>8 лет</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Совокупно - </a:t>
            </a:r>
            <a:r>
              <a:rPr lang="ru-RU" sz="1400" dirty="0">
                <a:latin typeface="Segoe UI" panose="020B0502040204020203" pitchFamily="34" charset="0"/>
                <a:cs typeface="Segoe UI" panose="020B0502040204020203" pitchFamily="34" charset="0"/>
              </a:rPr>
              <a:t>8 лет 6 месяцев лишения свободы с отбыванием наказания в исправительной колонии строгого режима</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a:spLocks noGrp="1"/>
          </p:cNvSpPr>
          <p:nvPr>
            <p:ph type="title"/>
          </p:nvPr>
        </p:nvSpPr>
        <p:spPr>
          <a:xfrm>
            <a:off x="1745803" y="299159"/>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№1-295/2018</a:t>
            </a:r>
            <a:r>
              <a:rPr lang="ru-RU" dirty="0">
                <a:cs typeface="Segoe UI" panose="020B0502040204020203" pitchFamily="34" charset="0"/>
              </a:rPr>
              <a:t/>
            </a:r>
            <a:br>
              <a:rPr lang="ru-RU"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Tree>
    <p:extLst>
      <p:ext uri="{BB962C8B-B14F-4D97-AF65-F5344CB8AC3E}">
        <p14:creationId xmlns:p14="http://schemas.microsoft.com/office/powerpoint/2010/main" val="183543193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430430" y="1663509"/>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smtClean="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smtClean="0">
                <a:solidFill>
                  <a:schemeClr val="accent1">
                    <a:lumMod val="75000"/>
                  </a:schemeClr>
                </a:solidFill>
                <a:latin typeface="Segoe UI" panose="020B0502040204020203" pitchFamily="34" charset="0"/>
                <a:cs typeface="Segoe UI" panose="020B0502040204020203" pitchFamily="34" charset="0"/>
              </a:rPr>
              <a:t> </a:t>
            </a:r>
            <a:r>
              <a:rPr lang="mr-IN" sz="1600" b="1" u="sng" dirty="0" smtClean="0">
                <a:solidFill>
                  <a:schemeClr val="accent1">
                    <a:lumMod val="75000"/>
                  </a:schemeClr>
                </a:solidFill>
                <a:latin typeface="Segoe UI" panose="020B0502040204020203" pitchFamily="34" charset="0"/>
                <a:cs typeface="Segoe UI" panose="020B0502040204020203" pitchFamily="34" charset="0"/>
                <a:hlinkClick r:id="rId4"/>
              </a:rPr>
              <a:t>1-169/2018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a:xfrm>
            <a:off x="1765086" y="296218"/>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 1-169/2018</a:t>
            </a:r>
            <a:br>
              <a:rPr lang="mr-IN"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0" name="Прямоугольник 9"/>
          <p:cNvSpPr/>
          <p:nvPr/>
        </p:nvSpPr>
        <p:spPr>
          <a:xfrm>
            <a:off x="1413797" y="2351314"/>
            <a:ext cx="10342773" cy="317009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en-US" sz="1400" dirty="0" smtClean="0">
                <a:solidFill>
                  <a:srgbClr val="444444"/>
                </a:solidFill>
                <a:latin typeface="Segoe UI" panose="020B0502040204020203" pitchFamily="34" charset="0"/>
                <a:cs typeface="Segoe UI" panose="020B0502040204020203" pitchFamily="34" charset="0"/>
              </a:rPr>
              <a:t>286</a:t>
            </a:r>
            <a:r>
              <a:rPr lang="ru-RU" sz="1400" dirty="0" smtClean="0">
                <a:solidFill>
                  <a:srgbClr val="444444"/>
                </a:solidFill>
                <a:latin typeface="Segoe UI" panose="020B0502040204020203" pitchFamily="34" charset="0"/>
                <a:cs typeface="Segoe UI" panose="020B0502040204020203" pitchFamily="34" charset="0"/>
              </a:rPr>
              <a:t>, </a:t>
            </a:r>
            <a:r>
              <a:rPr lang="en-US" sz="1400" dirty="0" smtClean="0">
                <a:solidFill>
                  <a:srgbClr val="444444"/>
                </a:solidFill>
                <a:latin typeface="Segoe UI" panose="020B0502040204020203" pitchFamily="34" charset="0"/>
                <a:cs typeface="Segoe UI" panose="020B0502040204020203" pitchFamily="34" charset="0"/>
              </a:rPr>
              <a:t>169, 292 </a:t>
            </a:r>
            <a:r>
              <a:rPr lang="ru-RU" sz="1400" dirty="0" smtClean="0">
                <a:solidFill>
                  <a:srgbClr val="444444"/>
                </a:solidFill>
                <a:latin typeface="Segoe UI" panose="020B0502040204020203" pitchFamily="34" charset="0"/>
                <a:cs typeface="Segoe UI" panose="020B0502040204020203" pitchFamily="34" charset="0"/>
              </a:rPr>
              <a:t>УК РФ</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is-IS" sz="1400" dirty="0" smtClean="0">
                <a:solidFill>
                  <a:srgbClr val="444444"/>
                </a:solidFill>
                <a:latin typeface="Segoe UI" panose="020B0502040204020203" pitchFamily="34" charset="0"/>
                <a:cs typeface="Segoe UI" panose="020B0502040204020203" pitchFamily="34" charset="0"/>
              </a:rPr>
              <a:t>20</a:t>
            </a:r>
            <a:r>
              <a:rPr lang="ru-RU" sz="1400" dirty="0" smtClean="0">
                <a:solidFill>
                  <a:srgbClr val="444444"/>
                </a:solidFill>
                <a:latin typeface="Segoe UI" panose="020B0502040204020203" pitchFamily="34" charset="0"/>
                <a:cs typeface="Segoe UI" panose="020B0502040204020203" pitchFamily="34" charset="0"/>
              </a:rPr>
              <a:t>.0</a:t>
            </a:r>
            <a:r>
              <a:rPr lang="en-US" sz="1400" dirty="0" smtClean="0">
                <a:solidFill>
                  <a:srgbClr val="444444"/>
                </a:solidFill>
                <a:latin typeface="Segoe UI" panose="020B0502040204020203" pitchFamily="34" charset="0"/>
                <a:cs typeface="Segoe UI" panose="020B0502040204020203" pitchFamily="34" charset="0"/>
              </a:rPr>
              <a:t>2</a:t>
            </a:r>
            <a:r>
              <a:rPr lang="ru-RU" sz="1400" dirty="0" smtClean="0">
                <a:solidFill>
                  <a:srgbClr val="444444"/>
                </a:solidFill>
                <a:latin typeface="Segoe UI" panose="020B0502040204020203" pitchFamily="34" charset="0"/>
                <a:cs typeface="Segoe UI" panose="020B0502040204020203" pitchFamily="34" charset="0"/>
              </a:rPr>
              <a:t>.</a:t>
            </a:r>
            <a:r>
              <a:rPr lang="is-IS" sz="1400" dirty="0" smtClean="0">
                <a:solidFill>
                  <a:srgbClr val="444444"/>
                </a:solidFill>
                <a:latin typeface="Segoe UI" panose="020B0502040204020203" pitchFamily="34" charset="0"/>
                <a:cs typeface="Segoe UI" panose="020B0502040204020203" pitchFamily="34" charset="0"/>
              </a:rPr>
              <a:t>2019</a:t>
            </a:r>
            <a:endParaRPr lang="is-IS"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a:latin typeface="Segoe UI" panose="020B0502040204020203" pitchFamily="34" charset="0"/>
                <a:cs typeface="Segoe UI" panose="020B0502040204020203" pitchFamily="34" charset="0"/>
              </a:rPr>
              <a:t>Семикаракорский районный суд (Ростовская область</a:t>
            </a:r>
            <a:r>
              <a:rPr lang="ru-RU" sz="1400" dirty="0" smtClean="0">
                <a:latin typeface="Segoe UI" panose="020B0502040204020203" pitchFamily="34" charset="0"/>
                <a:cs typeface="Segoe UI" panose="020B0502040204020203" pitchFamily="34" charset="0"/>
              </a:rPr>
              <a:t>)</a:t>
            </a:r>
            <a:endParaRPr lang="en-US" sz="1400" dirty="0" smtClean="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r>
              <a:rPr lang="ru-RU" sz="1400" dirty="0" smtClean="0">
                <a:latin typeface="Segoe UI" panose="020B0502040204020203" pitchFamily="34" charset="0"/>
                <a:cs typeface="Segoe UI" panose="020B0502040204020203" pitchFamily="34" charset="0"/>
              </a:rPr>
              <a:t>Заместитель </a:t>
            </a:r>
            <a:r>
              <a:rPr lang="ru-RU" sz="1400" dirty="0">
                <a:latin typeface="Segoe UI" panose="020B0502040204020203" pitchFamily="34" charset="0"/>
                <a:cs typeface="Segoe UI" panose="020B0502040204020203" pitchFamily="34" charset="0"/>
              </a:rPr>
              <a:t>Главы администрации Семикаракорского городского </a:t>
            </a:r>
            <a:r>
              <a:rPr lang="ru-RU" sz="1400" dirty="0" smtClean="0">
                <a:latin typeface="Segoe UI" panose="020B0502040204020203" pitchFamily="34" charset="0"/>
                <a:cs typeface="Segoe UI" panose="020B0502040204020203" pitchFamily="34" charset="0"/>
              </a:rPr>
              <a:t>поселения и заведующая </a:t>
            </a:r>
            <a:r>
              <a:rPr lang="ru-RU" sz="1400" dirty="0">
                <a:latin typeface="Segoe UI" panose="020B0502040204020203" pitchFamily="34" charset="0"/>
                <a:cs typeface="Segoe UI" panose="020B0502040204020203" pitchFamily="34" charset="0"/>
              </a:rPr>
              <a:t>сектором закупок и правовой работы </a:t>
            </a:r>
            <a:r>
              <a:rPr lang="ru-RU" sz="1400" dirty="0" smtClean="0">
                <a:latin typeface="Segoe UI" panose="020B0502040204020203" pitchFamily="34" charset="0"/>
                <a:cs typeface="Segoe UI" panose="020B0502040204020203" pitchFamily="34" charset="0"/>
              </a:rPr>
              <a:t>этой же администрации </a:t>
            </a:r>
            <a:r>
              <a:rPr lang="ru-RU" sz="1400" dirty="0">
                <a:latin typeface="Segoe UI" panose="020B0502040204020203" pitchFamily="34" charset="0"/>
                <a:cs typeface="Segoe UI" panose="020B0502040204020203" pitchFamily="34" charset="0"/>
              </a:rPr>
              <a:t>совершили действия, явно выходящие за пределы их </a:t>
            </a:r>
            <a:r>
              <a:rPr lang="ru-RU" sz="1400" dirty="0" smtClean="0">
                <a:latin typeface="Segoe UI" panose="020B0502040204020203" pitchFamily="34" charset="0"/>
                <a:cs typeface="Segoe UI" panose="020B0502040204020203" pitchFamily="34" charset="0"/>
              </a:rPr>
              <a:t>полномочий.</a:t>
            </a:r>
          </a:p>
          <a:p>
            <a:pPr algn="just" defTabSz="447675">
              <a:spcBef>
                <a:spcPts val="1200"/>
              </a:spcBef>
              <a:buClr>
                <a:srgbClr val="E4465A"/>
              </a:buClr>
              <a:buSzPct val="120000"/>
            </a:pPr>
            <a:r>
              <a:rPr lang="ru-RU" sz="1400" dirty="0">
                <a:latin typeface="Segoe UI" panose="020B0502040204020203" pitchFamily="34" charset="0"/>
                <a:cs typeface="Segoe UI" panose="020B0502040204020203" pitchFamily="34" charset="0"/>
              </a:rPr>
              <a:t>Администрацией Семикаракорского городского поселения была проведена закупка </a:t>
            </a:r>
            <a:r>
              <a:rPr lang="ru-RU" sz="1400" dirty="0" smtClean="0">
                <a:latin typeface="Segoe UI" panose="020B0502040204020203" pitchFamily="34" charset="0"/>
                <a:cs typeface="Segoe UI" panose="020B0502040204020203" pitchFamily="34" charset="0"/>
              </a:rPr>
              <a:t>на </a:t>
            </a:r>
            <a:r>
              <a:rPr lang="ru-RU" sz="1400" dirty="0">
                <a:latin typeface="Segoe UI" panose="020B0502040204020203" pitchFamily="34" charset="0"/>
                <a:cs typeface="Segoe UI" panose="020B0502040204020203" pitchFamily="34" charset="0"/>
              </a:rPr>
              <a:t>поставку, монтаж и пуско-наладочные работы системы видеонаблюдения</a:t>
            </a:r>
            <a:r>
              <a:rPr lang="ru-RU" sz="1400" dirty="0" smtClean="0">
                <a:latin typeface="Segoe UI" panose="020B0502040204020203" pitchFamily="34" charset="0"/>
                <a:cs typeface="Segoe UI" panose="020B0502040204020203" pitchFamily="34" charset="0"/>
              </a:rPr>
              <a:t>.</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Обвиняемая разместила запрос котировок по данной закупке и начался процесс </a:t>
            </a:r>
            <a:r>
              <a:rPr lang="ru-RU" sz="1400" dirty="0" smtClean="0">
                <a:latin typeface="Segoe UI" panose="020B0502040204020203" pitchFamily="34" charset="0"/>
                <a:cs typeface="Segoe UI" panose="020B0502040204020203" pitchFamily="34" charset="0"/>
              </a:rPr>
              <a:t>ожидания конвертов</a:t>
            </a:r>
            <a:r>
              <a:rPr lang="ru-RU" sz="1400" dirty="0">
                <a:latin typeface="Segoe UI" panose="020B0502040204020203" pitchFamily="34" charset="0"/>
                <a:cs typeface="Segoe UI" panose="020B0502040204020203" pitchFamily="34" charset="0"/>
              </a:rPr>
              <a:t> </a:t>
            </a:r>
            <a:r>
              <a:rPr lang="ru-RU" sz="1400" dirty="0" smtClean="0">
                <a:latin typeface="Segoe UI" panose="020B0502040204020203" pitchFamily="34" charset="0"/>
                <a:cs typeface="Segoe UI" panose="020B0502040204020203" pitchFamily="34" charset="0"/>
              </a:rPr>
              <a:t>с заявками потенциальных победителей закупки.</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en-US" sz="1400" b="1" dirty="0" smtClean="0">
              <a:solidFill>
                <a:srgbClr val="44444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7891058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1-169/2018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1436619" y="2333785"/>
            <a:ext cx="10342773" cy="264687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a:t>
            </a:r>
          </a:p>
          <a:p>
            <a:pPr algn="just" defTabSz="447675">
              <a:spcBef>
                <a:spcPts val="1200"/>
              </a:spcBef>
              <a:buClr>
                <a:srgbClr val="E4465A"/>
              </a:buClr>
              <a:buSzPct val="120000"/>
            </a:pPr>
            <a:r>
              <a:rPr lang="ru-RU" sz="1400" dirty="0">
                <a:latin typeface="Segoe UI" panose="020B0502040204020203" pitchFamily="34" charset="0"/>
                <a:cs typeface="Segoe UI" panose="020B0502040204020203" pitchFamily="34" charset="0"/>
              </a:rPr>
              <a:t>18 апреля 2018 г. прием заявок был окончен и в </a:t>
            </a:r>
            <a:r>
              <a:rPr lang="ru-RU" sz="1400" dirty="0" smtClean="0">
                <a:latin typeface="Segoe UI" panose="020B0502040204020203" pitchFamily="34" charset="0"/>
                <a:cs typeface="Segoe UI" panose="020B0502040204020203" pitchFamily="34" charset="0"/>
              </a:rPr>
              <a:t>итоге поступило 3 заявки от разных организаций, директор одной из этих организаций является общим знакомым подсудимых.</a:t>
            </a: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 Обвиняемая в соответствии с </a:t>
            </a:r>
            <a:r>
              <a:rPr lang="mr-IN" sz="1400" dirty="0">
                <a:latin typeface="Segoe UI" panose="020B0502040204020203" pitchFamily="34" charset="0"/>
              </a:rPr>
              <a:t>№ 44-ФЗ</a:t>
            </a:r>
            <a:r>
              <a:rPr lang="ru-RU" sz="1400" dirty="0">
                <a:latin typeface="Segoe UI" panose="020B0502040204020203" pitchFamily="34" charset="0"/>
                <a:cs typeface="Segoe UI" panose="020B0502040204020203" pitchFamily="34" charset="0"/>
              </a:rPr>
              <a:t> </a:t>
            </a:r>
            <a:r>
              <a:rPr lang="ru-RU" sz="1400" dirty="0" smtClean="0">
                <a:latin typeface="Segoe UI" panose="020B0502040204020203" pitchFamily="34" charset="0"/>
                <a:cs typeface="Segoe UI" panose="020B0502040204020203" pitchFamily="34" charset="0"/>
              </a:rPr>
              <a:t>произвела вскрытие конвертов. Выяснилось, что выиграла ООО, не связанная с ней и подсудимым. О чем она сразу же доложила последнему.</a:t>
            </a:r>
          </a:p>
          <a:p>
            <a:pPr algn="just" defTabSz="447675">
              <a:spcBef>
                <a:spcPts val="1200"/>
              </a:spcBef>
              <a:buClr>
                <a:srgbClr val="E4465A"/>
              </a:buClr>
              <a:buSzPct val="120000"/>
            </a:pPr>
            <a:r>
              <a:rPr lang="ru-RU" sz="1400" dirty="0" smtClean="0">
                <a:latin typeface="Segoe UI" panose="020B0502040204020203" pitchFamily="34" charset="0"/>
                <a:cs typeface="Segoe UI" panose="020B0502040204020203" pitchFamily="34" charset="0"/>
              </a:rPr>
              <a:t>Подсудимый решил взять ситуацию в свои руки и созвонился со своим знакомым директором. Вместе они обсудили лучшее коммерческое предложение для победы в закупке, таким образом появился новый конверт, который позднее обвиняемая забрала у директора по поручению подсудимого.</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Обвиняемая получила новый конверт и приобщила его к закупке взамен первоначального.</a:t>
            </a:r>
            <a:endParaRPr lang="en-US"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a:spLocks noGrp="1"/>
          </p:cNvSpPr>
          <p:nvPr>
            <p:ph type="title"/>
          </p:nvPr>
        </p:nvSpPr>
        <p:spPr>
          <a:xfrm>
            <a:off x="1765086" y="296218"/>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 1-169/2018</a:t>
            </a:r>
            <a:br>
              <a:rPr lang="mr-IN"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Tree>
    <p:extLst>
      <p:ext uri="{BB962C8B-B14F-4D97-AF65-F5344CB8AC3E}">
        <p14:creationId xmlns:p14="http://schemas.microsoft.com/office/powerpoint/2010/main" val="100470836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1-169/2018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23165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этого </a:t>
            </a:r>
            <a:r>
              <a:rPr lang="ru-RU" sz="1400" dirty="0">
                <a:solidFill>
                  <a:srgbClr val="444444"/>
                </a:solidFill>
                <a:latin typeface="Segoe UI" panose="020B0502040204020203" pitchFamily="34" charset="0"/>
                <a:cs typeface="Segoe UI" panose="020B0502040204020203" pitchFamily="34" charset="0"/>
              </a:rPr>
              <a:t>обвиняемая </a:t>
            </a:r>
            <a:r>
              <a:rPr lang="ru-RU" sz="1400" dirty="0" smtClean="0">
                <a:solidFill>
                  <a:srgbClr val="444444"/>
                </a:solidFill>
                <a:latin typeface="Segoe UI" panose="020B0502040204020203" pitchFamily="34" charset="0"/>
                <a:cs typeface="Segoe UI" panose="020B0502040204020203" pitchFamily="34" charset="0"/>
              </a:rPr>
              <a:t>перечитала </a:t>
            </a:r>
            <a:r>
              <a:rPr lang="ru-RU" sz="1400" dirty="0">
                <a:solidFill>
                  <a:srgbClr val="444444"/>
                </a:solidFill>
                <a:latin typeface="Segoe UI" panose="020B0502040204020203" pitchFamily="34" charset="0"/>
                <a:cs typeface="Segoe UI" panose="020B0502040204020203" pitchFamily="34" charset="0"/>
              </a:rPr>
              <a:t>аудиозапись протокола вскрытия конвертов на свой мобильный </a:t>
            </a:r>
            <a:r>
              <a:rPr lang="ru-RU" sz="1400" dirty="0" smtClean="0">
                <a:solidFill>
                  <a:srgbClr val="444444"/>
                </a:solidFill>
                <a:latin typeface="Segoe UI" panose="020B0502040204020203" pitchFamily="34" charset="0"/>
                <a:cs typeface="Segoe UI" panose="020B0502040204020203" pitchFamily="34" charset="0"/>
              </a:rPr>
              <a:t>телефон, а первоначальную запись удалила.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Далее обвиняемая </a:t>
            </a:r>
            <a:r>
              <a:rPr lang="ru-RU" sz="1400" dirty="0">
                <a:latin typeface="Segoe UI" panose="020B0502040204020203" pitchFamily="34" charset="0"/>
                <a:cs typeface="Segoe UI" panose="020B0502040204020203" pitchFamily="34" charset="0"/>
              </a:rPr>
              <a:t>подготовила и распечатала данный протокол, подписала его у членов Единой комиссии, сняла с него </a:t>
            </a:r>
            <a:r>
              <a:rPr lang="ru-RU" sz="1400" dirty="0" smtClean="0">
                <a:latin typeface="Segoe UI" panose="020B0502040204020203" pitchFamily="34" charset="0"/>
                <a:cs typeface="Segoe UI" panose="020B0502040204020203" pitchFamily="34" charset="0"/>
              </a:rPr>
              <a:t>скан-копию, </a:t>
            </a:r>
            <a:r>
              <a:rPr lang="ru-RU" sz="1400" dirty="0">
                <a:latin typeface="Segoe UI" panose="020B0502040204020203" pitchFamily="34" charset="0"/>
                <a:cs typeface="Segoe UI" panose="020B0502040204020203" pitchFamily="34" charset="0"/>
              </a:rPr>
              <a:t>после чего подготовила проект контракта </a:t>
            </a:r>
            <a:r>
              <a:rPr lang="ru-RU" sz="1400" dirty="0" smtClean="0">
                <a:latin typeface="Segoe UI" panose="020B0502040204020203" pitchFamily="34" charset="0"/>
                <a:cs typeface="Segoe UI" panose="020B0502040204020203" pitchFamily="34" charset="0"/>
              </a:rPr>
              <a:t>и отправила его знакомому директору.</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Таким образом нужная компания смогла выиграть в закупке, незаконно опередив 2 другие организации, а подсудимый и обвиняемая </a:t>
            </a:r>
            <a:r>
              <a:rPr lang="ru-RU" sz="1400" dirty="0">
                <a:latin typeface="Segoe UI" panose="020B0502040204020203" pitchFamily="34" charset="0"/>
                <a:cs typeface="Segoe UI" panose="020B0502040204020203" pitchFamily="34" charset="0"/>
              </a:rPr>
              <a:t>превысили должностные </a:t>
            </a:r>
            <a:r>
              <a:rPr lang="ru-RU" sz="1400" dirty="0" smtClean="0">
                <a:latin typeface="Segoe UI" panose="020B0502040204020203" pitchFamily="34" charset="0"/>
                <a:cs typeface="Segoe UI" panose="020B0502040204020203" pitchFamily="34" charset="0"/>
              </a:rPr>
              <a:t>полномочия.</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Обстоятельствами, смягчающими наказание подсудимых по ч. 2 ст. 61 УК РФ, суд признает положительные характеристики, наличие ведомственных знаков отличия и наград, а для подсудимого также состояние его здоровья, являющегося инвалидом.</a:t>
            </a:r>
          </a:p>
          <a:p>
            <a:pPr algn="just" defTabSz="447675">
              <a:spcBef>
                <a:spcPts val="1200"/>
              </a:spcBef>
              <a:buClr>
                <a:srgbClr val="E4465A"/>
              </a:buClr>
              <a:buSzPct val="120000"/>
            </a:pPr>
            <a:endParaRPr lang="en-US"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a:spLocks noGrp="1"/>
          </p:cNvSpPr>
          <p:nvPr>
            <p:ph type="title"/>
          </p:nvPr>
        </p:nvSpPr>
        <p:spPr>
          <a:xfrm>
            <a:off x="1765086" y="296218"/>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 1-169/2018</a:t>
            </a:r>
            <a:br>
              <a:rPr lang="mr-IN"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Tree>
    <p:extLst>
      <p:ext uri="{BB962C8B-B14F-4D97-AF65-F5344CB8AC3E}">
        <p14:creationId xmlns:p14="http://schemas.microsoft.com/office/powerpoint/2010/main" val="192283972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u="sng" dirty="0">
                <a:solidFill>
                  <a:schemeClr val="accent1">
                    <a:lumMod val="75000"/>
                  </a:schemeClr>
                </a:solidFill>
                <a:latin typeface="Segoe UI" panose="020B0502040204020203" pitchFamily="34" charset="0"/>
                <a:cs typeface="Segoe UI" panose="020B0502040204020203" pitchFamily="34" charset="0"/>
                <a:hlinkClick r:id="rId3"/>
              </a:rPr>
              <a:t>Дело</a:t>
            </a:r>
            <a:r>
              <a:rPr lang="ru-RU" sz="1600" b="1" u="sng" dirty="0">
                <a:solidFill>
                  <a:schemeClr val="accent1">
                    <a:lumMod val="75000"/>
                  </a:schemeClr>
                </a:solidFill>
                <a:latin typeface="Segoe UI" panose="020B0502040204020203" pitchFamily="34" charset="0"/>
                <a:cs typeface="Segoe UI" panose="020B0502040204020203" pitchFamily="34" charset="0"/>
              </a:rPr>
              <a:t> </a:t>
            </a:r>
            <a:r>
              <a:rPr lang="mr-IN" sz="1600" b="1" u="sng" dirty="0">
                <a:solidFill>
                  <a:schemeClr val="accent1">
                    <a:lumMod val="75000"/>
                  </a:schemeClr>
                </a:solidFill>
                <a:latin typeface="Segoe UI" panose="020B0502040204020203" pitchFamily="34" charset="0"/>
                <a:cs typeface="Segoe UI" panose="020B0502040204020203" pitchFamily="34" charset="0"/>
                <a:hlinkClick r:id="rId4"/>
              </a:rPr>
              <a:t>1-169/2018</a:t>
            </a:r>
            <a:endParaRPr lang="ru-RU" sz="1600" b="1" u="sng" dirty="0">
              <a:solidFill>
                <a:schemeClr val="accent1">
                  <a:lumMod val="75000"/>
                </a:schemeClr>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1436619" y="1963671"/>
            <a:ext cx="10342773" cy="4924425"/>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en-US"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Обвиняемая была </a:t>
            </a:r>
            <a:r>
              <a:rPr lang="ru-RU" sz="1300" dirty="0">
                <a:solidFill>
                  <a:srgbClr val="444444"/>
                </a:solidFill>
                <a:latin typeface="Segoe UI" panose="020B0502040204020203" pitchFamily="34" charset="0"/>
                <a:cs typeface="Segoe UI" panose="020B0502040204020203" pitchFamily="34" charset="0"/>
              </a:rPr>
              <a:t>признана виновной в совершении преступлений, предусмотренных ч. 1 ст. 286, ч. 1 ст. 169, ч. 1 ст. 292 УК РФ</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Назначенные наказания:</a:t>
            </a:r>
          </a:p>
          <a:p>
            <a:pPr marL="285750" indent="-285750" algn="just" defTabSz="447675">
              <a:spcBef>
                <a:spcPts val="1200"/>
              </a:spcBef>
              <a:buClr>
                <a:srgbClr val="E4465A"/>
              </a:buClr>
              <a:buSzPct val="120000"/>
              <a:buFont typeface="Wingdings" panose="05000000000000000000" pitchFamily="2" charset="2"/>
              <a:buChar char="Ø"/>
            </a:pPr>
            <a:r>
              <a:rPr lang="ru-RU" sz="1300" dirty="0">
                <a:solidFill>
                  <a:srgbClr val="444444"/>
                </a:solidFill>
                <a:latin typeface="Segoe UI" panose="020B0502040204020203" pitchFamily="34" charset="0"/>
                <a:cs typeface="Segoe UI" panose="020B0502040204020203" pitchFamily="34" charset="0"/>
              </a:rPr>
              <a:t>за преступление, предусмотренное ч. 1 ст. 286 УК РФ </a:t>
            </a:r>
            <a:r>
              <a:rPr lang="ru-RU" sz="1300" dirty="0" smtClean="0">
                <a:solidFill>
                  <a:srgbClr val="444444"/>
                </a:solidFill>
                <a:latin typeface="Segoe UI" panose="020B0502040204020203" pitchFamily="34" charset="0"/>
                <a:cs typeface="Segoe UI" panose="020B0502040204020203" pitchFamily="34" charset="0"/>
              </a:rPr>
              <a:t>- штраф 40 </a:t>
            </a:r>
            <a:r>
              <a:rPr lang="ru-RU" sz="1300" dirty="0">
                <a:solidFill>
                  <a:srgbClr val="444444"/>
                </a:solidFill>
                <a:latin typeface="Segoe UI" panose="020B0502040204020203" pitchFamily="34" charset="0"/>
                <a:cs typeface="Segoe UI" panose="020B0502040204020203" pitchFamily="34" charset="0"/>
              </a:rPr>
              <a:t>000 </a:t>
            </a:r>
            <a:r>
              <a:rPr lang="ru-RU" sz="1300" dirty="0" smtClean="0">
                <a:solidFill>
                  <a:srgbClr val="444444"/>
                </a:solidFill>
                <a:latin typeface="Segoe UI" panose="020B0502040204020203" pitchFamily="34" charset="0"/>
                <a:cs typeface="Segoe UI" panose="020B0502040204020203" pitchFamily="34" charset="0"/>
              </a:rPr>
              <a:t>рублей</a:t>
            </a:r>
          </a:p>
          <a:p>
            <a:pPr marL="285750" indent="-285750" algn="just" defTabSz="447675">
              <a:spcBef>
                <a:spcPts val="1200"/>
              </a:spcBef>
              <a:buClr>
                <a:srgbClr val="E4465A"/>
              </a:buClr>
              <a:buSzPct val="120000"/>
              <a:buFont typeface="Wingdings" panose="05000000000000000000" pitchFamily="2" charset="2"/>
              <a:buChar char="Ø"/>
            </a:pPr>
            <a:r>
              <a:rPr lang="ru-RU" sz="1300" dirty="0" smtClean="0">
                <a:solidFill>
                  <a:srgbClr val="444444"/>
                </a:solidFill>
                <a:latin typeface="Segoe UI" panose="020B0502040204020203" pitchFamily="34" charset="0"/>
                <a:cs typeface="Segoe UI" panose="020B0502040204020203" pitchFamily="34" charset="0"/>
              </a:rPr>
              <a:t>за </a:t>
            </a:r>
            <a:r>
              <a:rPr lang="ru-RU" sz="1300" dirty="0">
                <a:solidFill>
                  <a:srgbClr val="444444"/>
                </a:solidFill>
                <a:latin typeface="Segoe UI" panose="020B0502040204020203" pitchFamily="34" charset="0"/>
                <a:cs typeface="Segoe UI" panose="020B0502040204020203" pitchFamily="34" charset="0"/>
              </a:rPr>
              <a:t>преступление, предусмотренное </a:t>
            </a:r>
            <a:r>
              <a:rPr lang="is-IS" sz="1300" dirty="0">
                <a:solidFill>
                  <a:srgbClr val="444444"/>
                </a:solidFill>
                <a:latin typeface="Segoe UI" panose="020B0502040204020203" pitchFamily="34" charset="0"/>
                <a:cs typeface="Segoe UI" panose="020B0502040204020203" pitchFamily="34" charset="0"/>
              </a:rPr>
              <a:t>ч. 1 ст. 169 УК РФ</a:t>
            </a:r>
            <a:r>
              <a:rPr lang="ru-RU" sz="1300" dirty="0">
                <a:solidFill>
                  <a:srgbClr val="444444"/>
                </a:solidFill>
                <a:latin typeface="Segoe UI" panose="020B0502040204020203" pitchFamily="34" charset="0"/>
                <a:cs typeface="Segoe UI" panose="020B0502040204020203" pitchFamily="34" charset="0"/>
              </a:rPr>
              <a:t> - </a:t>
            </a:r>
            <a:r>
              <a:rPr lang="ru-RU" sz="1300" dirty="0" smtClean="0">
                <a:solidFill>
                  <a:srgbClr val="444444"/>
                </a:solidFill>
                <a:latin typeface="Segoe UI" panose="020B0502040204020203" pitchFamily="34" charset="0"/>
                <a:cs typeface="Segoe UI" panose="020B0502040204020203" pitchFamily="34" charset="0"/>
              </a:rPr>
              <a:t>штраф </a:t>
            </a:r>
            <a:r>
              <a:rPr lang="ru-RU" sz="1300" dirty="0">
                <a:latin typeface="Segoe UI" panose="020B0502040204020203" pitchFamily="34" charset="0"/>
                <a:cs typeface="Segoe UI" panose="020B0502040204020203" pitchFamily="34" charset="0"/>
              </a:rPr>
              <a:t>200 000 </a:t>
            </a:r>
            <a:r>
              <a:rPr lang="ru-RU" sz="1300" dirty="0" smtClean="0">
                <a:latin typeface="Segoe UI" panose="020B0502040204020203" pitchFamily="34" charset="0"/>
                <a:cs typeface="Segoe UI" panose="020B0502040204020203" pitchFamily="34" charset="0"/>
              </a:rPr>
              <a:t>рублей</a:t>
            </a:r>
          </a:p>
          <a:p>
            <a:pPr marL="285750" indent="-285750" algn="just" defTabSz="447675">
              <a:spcBef>
                <a:spcPts val="1200"/>
              </a:spcBef>
              <a:buClr>
                <a:srgbClr val="E4465A"/>
              </a:buClr>
              <a:buSzPct val="120000"/>
              <a:buFont typeface="Wingdings" panose="05000000000000000000" pitchFamily="2" charset="2"/>
              <a:buChar char="Ø"/>
            </a:pPr>
            <a:r>
              <a:rPr lang="ru-RU" sz="1300" dirty="0">
                <a:solidFill>
                  <a:srgbClr val="444444"/>
                </a:solidFill>
                <a:latin typeface="Segoe UI" panose="020B0502040204020203" pitchFamily="34" charset="0"/>
                <a:cs typeface="Segoe UI" panose="020B0502040204020203" pitchFamily="34" charset="0"/>
              </a:rPr>
              <a:t>за преступление, предусмотренное ч. 1 ст. 292 УК РФ - штраф </a:t>
            </a:r>
            <a:r>
              <a:rPr lang="fi-FI" sz="1300" dirty="0">
                <a:latin typeface="Segoe UI" panose="020B0502040204020203" pitchFamily="34" charset="0"/>
                <a:cs typeface="Segoe UI" panose="020B0502040204020203" pitchFamily="34" charset="0"/>
              </a:rPr>
              <a:t>40 </a:t>
            </a:r>
            <a:r>
              <a:rPr lang="fi-FI" sz="1300" dirty="0" smtClean="0">
                <a:latin typeface="Segoe UI" panose="020B0502040204020203" pitchFamily="34" charset="0"/>
                <a:cs typeface="Segoe UI" panose="020B0502040204020203" pitchFamily="34" charset="0"/>
              </a:rPr>
              <a:t>000</a:t>
            </a:r>
            <a:r>
              <a:rPr lang="ru-RU" sz="1300" dirty="0" smtClean="0">
                <a:latin typeface="Segoe UI" panose="020B0502040204020203" pitchFamily="34" charset="0"/>
                <a:cs typeface="Segoe UI" panose="020B0502040204020203" pitchFamily="34" charset="0"/>
              </a:rPr>
              <a:t> рублей</a:t>
            </a:r>
          </a:p>
          <a:p>
            <a:pPr marL="285750" indent="-285750" algn="just" defTabSz="447675">
              <a:spcBef>
                <a:spcPts val="1200"/>
              </a:spcBef>
              <a:buClr>
                <a:srgbClr val="E4465A"/>
              </a:buClr>
              <a:buSzPct val="120000"/>
              <a:buFont typeface="Wingdings" panose="05000000000000000000" pitchFamily="2" charset="2"/>
              <a:buChar char="Ø"/>
            </a:pPr>
            <a:r>
              <a:rPr lang="ru-RU" sz="1300" dirty="0" smtClean="0">
                <a:latin typeface="Segoe UI" panose="020B0502040204020203" pitchFamily="34" charset="0"/>
                <a:cs typeface="Segoe UI" panose="020B0502040204020203" pitchFamily="34" charset="0"/>
              </a:rPr>
              <a:t>Окончательное наказание </a:t>
            </a:r>
            <a:r>
              <a:rPr lang="ru-RU" sz="1300" dirty="0">
                <a:latin typeface="Segoe UI" panose="020B0502040204020203" pitchFamily="34" charset="0"/>
                <a:cs typeface="Segoe UI" panose="020B0502040204020203" pitchFamily="34" charset="0"/>
              </a:rPr>
              <a:t>совокупно (путем поглощения менее строгого наказания более </a:t>
            </a:r>
            <a:r>
              <a:rPr lang="ru-RU" sz="1300" dirty="0" smtClean="0">
                <a:latin typeface="Segoe UI" panose="020B0502040204020203" pitchFamily="34" charset="0"/>
                <a:cs typeface="Segoe UI" panose="020B0502040204020203" pitchFamily="34" charset="0"/>
              </a:rPr>
              <a:t>строгим) </a:t>
            </a:r>
            <a:r>
              <a:rPr lang="mr-IN" sz="1300" dirty="0" smtClean="0">
                <a:latin typeface="Segoe UI" panose="020B0502040204020203" pitchFamily="34" charset="0"/>
              </a:rPr>
              <a:t>–</a:t>
            </a:r>
            <a:r>
              <a:rPr lang="ru-RU" sz="1300" dirty="0" smtClean="0">
                <a:latin typeface="Segoe UI" panose="020B0502040204020203" pitchFamily="34" charset="0"/>
                <a:cs typeface="Segoe UI" panose="020B0502040204020203" pitchFamily="34" charset="0"/>
              </a:rPr>
              <a:t> штраф </a:t>
            </a:r>
            <a:r>
              <a:rPr lang="fr-FR" sz="1300" dirty="0">
                <a:latin typeface="Segoe UI" panose="020B0502040204020203" pitchFamily="34" charset="0"/>
                <a:cs typeface="Segoe UI" panose="020B0502040204020203" pitchFamily="34" charset="0"/>
              </a:rPr>
              <a:t>200 000</a:t>
            </a:r>
            <a:r>
              <a:rPr lang="cs-CZ" sz="1300" dirty="0">
                <a:latin typeface="Segoe UI" panose="020B0502040204020203" pitchFamily="34" charset="0"/>
                <a:cs typeface="Segoe UI" panose="020B0502040204020203" pitchFamily="34" charset="0"/>
              </a:rPr>
              <a:t> </a:t>
            </a:r>
            <a:r>
              <a:rPr lang="ru-RU" sz="1300" dirty="0" smtClean="0">
                <a:latin typeface="Segoe UI" panose="020B0502040204020203" pitchFamily="34" charset="0"/>
                <a:cs typeface="Segoe UI" panose="020B0502040204020203" pitchFamily="34" charset="0"/>
              </a:rPr>
              <a:t>рублей</a:t>
            </a:r>
            <a:endParaRPr lang="ru-RU" sz="1300" dirty="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Подсудимый был признан виновным </a:t>
            </a:r>
            <a:r>
              <a:rPr lang="ru-RU" sz="1300" dirty="0">
                <a:solidFill>
                  <a:srgbClr val="444444"/>
                </a:solidFill>
                <a:latin typeface="Segoe UI" panose="020B0502040204020203" pitchFamily="34" charset="0"/>
                <a:cs typeface="Segoe UI" panose="020B0502040204020203" pitchFamily="34" charset="0"/>
              </a:rPr>
              <a:t>в совершении преступлений, предусмотренных ч. 1 ст. 286, ч. 1 ст. 169, ч. 1 ст. 292 УК РФ</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Назначенные </a:t>
            </a:r>
            <a:r>
              <a:rPr lang="ru-RU" sz="1300" dirty="0">
                <a:solidFill>
                  <a:srgbClr val="444444"/>
                </a:solidFill>
                <a:latin typeface="Segoe UI" panose="020B0502040204020203" pitchFamily="34" charset="0"/>
                <a:cs typeface="Segoe UI" panose="020B0502040204020203" pitchFamily="34" charset="0"/>
              </a:rPr>
              <a:t>наказания:</a:t>
            </a:r>
          </a:p>
          <a:p>
            <a:pPr marL="285750" indent="-285750" algn="just" defTabSz="447675">
              <a:spcBef>
                <a:spcPts val="1200"/>
              </a:spcBef>
              <a:buClr>
                <a:srgbClr val="E4465A"/>
              </a:buClr>
              <a:buSzPct val="120000"/>
              <a:buFont typeface="Wingdings" panose="05000000000000000000" pitchFamily="2" charset="2"/>
              <a:buChar char="Ø"/>
            </a:pPr>
            <a:r>
              <a:rPr lang="ru-RU" sz="1300" dirty="0">
                <a:solidFill>
                  <a:srgbClr val="444444"/>
                </a:solidFill>
                <a:latin typeface="Segoe UI" panose="020B0502040204020203" pitchFamily="34" charset="0"/>
                <a:cs typeface="Segoe UI" panose="020B0502040204020203" pitchFamily="34" charset="0"/>
              </a:rPr>
              <a:t>за преступление, предусмотренное ч. 1 ст. 286 УК РФ - штраф </a:t>
            </a:r>
            <a:r>
              <a:rPr lang="fi-FI" sz="1300" dirty="0" smtClean="0">
                <a:latin typeface="Segoe UI" panose="020B0502040204020203" pitchFamily="34" charset="0"/>
                <a:cs typeface="Segoe UI" panose="020B0502040204020203" pitchFamily="34" charset="0"/>
              </a:rPr>
              <a:t>50 </a:t>
            </a:r>
            <a:r>
              <a:rPr lang="fi-FI" sz="1300" dirty="0">
                <a:latin typeface="Segoe UI" panose="020B0502040204020203" pitchFamily="34" charset="0"/>
                <a:cs typeface="Segoe UI" panose="020B0502040204020203" pitchFamily="34" charset="0"/>
              </a:rPr>
              <a:t>000 </a:t>
            </a:r>
            <a:r>
              <a:rPr lang="ru-RU" sz="1300" dirty="0" smtClean="0">
                <a:solidFill>
                  <a:srgbClr val="444444"/>
                </a:solidFill>
                <a:latin typeface="Segoe UI" panose="020B0502040204020203" pitchFamily="34" charset="0"/>
                <a:cs typeface="Segoe UI" panose="020B0502040204020203" pitchFamily="34" charset="0"/>
              </a:rPr>
              <a:t>рублей</a:t>
            </a:r>
            <a:endParaRPr lang="ru-RU" sz="1300" dirty="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Wingdings" panose="05000000000000000000" pitchFamily="2" charset="2"/>
              <a:buChar char="Ø"/>
            </a:pPr>
            <a:r>
              <a:rPr lang="ru-RU" sz="1300" dirty="0">
                <a:solidFill>
                  <a:srgbClr val="444444"/>
                </a:solidFill>
                <a:latin typeface="Segoe UI" panose="020B0502040204020203" pitchFamily="34" charset="0"/>
                <a:cs typeface="Segoe UI" panose="020B0502040204020203" pitchFamily="34" charset="0"/>
              </a:rPr>
              <a:t>за преступление, предусмотренное </a:t>
            </a:r>
            <a:r>
              <a:rPr lang="is-IS" sz="1300" dirty="0">
                <a:solidFill>
                  <a:srgbClr val="444444"/>
                </a:solidFill>
                <a:latin typeface="Segoe UI" panose="020B0502040204020203" pitchFamily="34" charset="0"/>
                <a:cs typeface="Segoe UI" panose="020B0502040204020203" pitchFamily="34" charset="0"/>
              </a:rPr>
              <a:t>ч. 1 ст. 169 УК РФ</a:t>
            </a:r>
            <a:r>
              <a:rPr lang="ru-RU" sz="1300" dirty="0">
                <a:solidFill>
                  <a:srgbClr val="444444"/>
                </a:solidFill>
                <a:latin typeface="Segoe UI" panose="020B0502040204020203" pitchFamily="34" charset="0"/>
                <a:cs typeface="Segoe UI" panose="020B0502040204020203" pitchFamily="34" charset="0"/>
              </a:rPr>
              <a:t> - штраф </a:t>
            </a:r>
            <a:r>
              <a:rPr lang="ru-RU" sz="1300" dirty="0">
                <a:latin typeface="Segoe UI" panose="020B0502040204020203" pitchFamily="34" charset="0"/>
                <a:cs typeface="Segoe UI" panose="020B0502040204020203" pitchFamily="34" charset="0"/>
              </a:rPr>
              <a:t>200 000 рублей</a:t>
            </a:r>
          </a:p>
          <a:p>
            <a:pPr marL="285750" indent="-285750" algn="just" defTabSz="447675">
              <a:spcBef>
                <a:spcPts val="1200"/>
              </a:spcBef>
              <a:buClr>
                <a:srgbClr val="E4465A"/>
              </a:buClr>
              <a:buSzPct val="120000"/>
              <a:buFont typeface="Wingdings" panose="05000000000000000000" pitchFamily="2" charset="2"/>
              <a:buChar char="Ø"/>
            </a:pPr>
            <a:r>
              <a:rPr lang="ru-RU" sz="1300" dirty="0">
                <a:solidFill>
                  <a:srgbClr val="444444"/>
                </a:solidFill>
                <a:latin typeface="Segoe UI" panose="020B0502040204020203" pitchFamily="34" charset="0"/>
                <a:cs typeface="Segoe UI" panose="020B0502040204020203" pitchFamily="34" charset="0"/>
              </a:rPr>
              <a:t>за преступление, предусмотренное ч. 1 ст. 292 УК РФ - штраф </a:t>
            </a:r>
            <a:r>
              <a:rPr lang="fi-FI" sz="1300" dirty="0">
                <a:latin typeface="Segoe UI" panose="020B0502040204020203" pitchFamily="34" charset="0"/>
                <a:cs typeface="Segoe UI" panose="020B0502040204020203" pitchFamily="34" charset="0"/>
              </a:rPr>
              <a:t>50 000 </a:t>
            </a:r>
            <a:r>
              <a:rPr lang="ru-RU" sz="1300" dirty="0" smtClean="0">
                <a:latin typeface="Segoe UI" panose="020B0502040204020203" pitchFamily="34" charset="0"/>
                <a:cs typeface="Segoe UI" panose="020B0502040204020203" pitchFamily="34" charset="0"/>
              </a:rPr>
              <a:t>рублей</a:t>
            </a:r>
          </a:p>
          <a:p>
            <a:pPr marL="285750" indent="-285750" algn="just" defTabSz="447675">
              <a:spcBef>
                <a:spcPts val="1200"/>
              </a:spcBef>
              <a:buClr>
                <a:srgbClr val="E4465A"/>
              </a:buClr>
              <a:buSzPct val="120000"/>
              <a:buFont typeface="Wingdings" panose="05000000000000000000" pitchFamily="2" charset="2"/>
              <a:buChar char="Ø"/>
            </a:pPr>
            <a:r>
              <a:rPr lang="ru-RU" sz="1300" dirty="0">
                <a:latin typeface="Segoe UI" panose="020B0502040204020203" pitchFamily="34" charset="0"/>
                <a:cs typeface="Segoe UI" panose="020B0502040204020203" pitchFamily="34" charset="0"/>
              </a:rPr>
              <a:t>Окончательное наказание совокупно (путем частичного сложения назначенных наказаний</a:t>
            </a:r>
            <a:r>
              <a:rPr lang="ru-RU" sz="1300" dirty="0" smtClean="0">
                <a:latin typeface="Segoe UI" panose="020B0502040204020203" pitchFamily="34" charset="0"/>
                <a:cs typeface="Segoe UI" panose="020B0502040204020203" pitchFamily="34" charset="0"/>
              </a:rPr>
              <a:t>) </a:t>
            </a:r>
            <a:r>
              <a:rPr lang="mr-IN" sz="1300" dirty="0" smtClean="0">
                <a:latin typeface="Segoe UI" panose="020B0502040204020203" pitchFamily="34" charset="0"/>
              </a:rPr>
              <a:t>–</a:t>
            </a:r>
            <a:r>
              <a:rPr lang="ru-RU" sz="1300" dirty="0" smtClean="0">
                <a:latin typeface="Segoe UI" panose="020B0502040204020203" pitchFamily="34" charset="0"/>
                <a:cs typeface="Segoe UI" panose="020B0502040204020203" pitchFamily="34" charset="0"/>
              </a:rPr>
              <a:t> </a:t>
            </a:r>
            <a:r>
              <a:rPr lang="ru-RU" sz="1300" dirty="0">
                <a:latin typeface="Segoe UI" panose="020B0502040204020203" pitchFamily="34" charset="0"/>
                <a:cs typeface="Segoe UI" panose="020B0502040204020203" pitchFamily="34" charset="0"/>
              </a:rPr>
              <a:t>штраф </a:t>
            </a:r>
            <a:r>
              <a:rPr lang="cs-CZ" sz="1300" dirty="0">
                <a:latin typeface="Segoe UI" panose="020B0502040204020203" pitchFamily="34" charset="0"/>
                <a:cs typeface="Segoe UI" panose="020B0502040204020203" pitchFamily="34" charset="0"/>
              </a:rPr>
              <a:t>250 000 </a:t>
            </a:r>
            <a:r>
              <a:rPr lang="ru-RU" sz="1300" dirty="0" smtClean="0">
                <a:latin typeface="Segoe UI" panose="020B0502040204020203" pitchFamily="34" charset="0"/>
                <a:cs typeface="Segoe UI" panose="020B0502040204020203" pitchFamily="34" charset="0"/>
              </a:rPr>
              <a:t>рублей</a:t>
            </a:r>
            <a:endParaRPr lang="ru-RU" sz="1300" dirty="0">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en-US"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
        <p:nvSpPr>
          <p:cNvPr id="16" name="Заголовок 3"/>
          <p:cNvSpPr>
            <a:spLocks noGrp="1"/>
          </p:cNvSpPr>
          <p:nvPr>
            <p:ph type="title"/>
          </p:nvPr>
        </p:nvSpPr>
        <p:spPr>
          <a:xfrm>
            <a:off x="1765086" y="296218"/>
            <a:ext cx="8270696" cy="694951"/>
          </a:xfrm>
        </p:spPr>
        <p:txBody>
          <a:bodyPr>
            <a:normAutofit fontScale="90000"/>
          </a:bodyPr>
          <a:lstStyle/>
          <a:p>
            <a:r>
              <a:rPr lang="ru-RU" altLang="ru-RU" dirty="0" smtClean="0">
                <a:cs typeface="Segoe UI" panose="020B0502040204020203" pitchFamily="34" charset="0"/>
              </a:rPr>
              <a:t>Дело </a:t>
            </a:r>
            <a:r>
              <a:rPr lang="mr-IN" dirty="0">
                <a:cs typeface="Segoe UI" panose="020B0502040204020203" pitchFamily="34" charset="0"/>
              </a:rPr>
              <a:t>№ 1-169/2018</a:t>
            </a:r>
            <a:br>
              <a:rPr lang="mr-IN" dirty="0">
                <a:cs typeface="Segoe UI" panose="020B0502040204020203" pitchFamily="34" charset="0"/>
              </a:rPr>
            </a:br>
            <a:r>
              <a:rPr lang="ru-RU" dirty="0">
                <a:cs typeface="Segoe UI" panose="020B0502040204020203" pitchFamily="34" charset="0"/>
              </a:rPr>
              <a:t/>
            </a:r>
            <a:br>
              <a:rPr lang="ru-RU" dirty="0">
                <a:cs typeface="Segoe UI" panose="020B0502040204020203" pitchFamily="34" charset="0"/>
              </a:rPr>
            </a:br>
            <a:endParaRPr lang="ru-RU" altLang="ru-RU" dirty="0">
              <a:cs typeface="Segoe UI" panose="020B0502040204020203" pitchFamily="34" charset="0"/>
            </a:endParaRPr>
          </a:p>
        </p:txBody>
      </p:sp>
    </p:spTree>
    <p:extLst>
      <p:ext uri="{BB962C8B-B14F-4D97-AF65-F5344CB8AC3E}">
        <p14:creationId xmlns:p14="http://schemas.microsoft.com/office/powerpoint/2010/main" val="40865059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031873"/>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204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26.10.2018</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Президиум Верховного суда Удмуртской Республики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Министерство экономики Удмуртской Республики объявило аукцион на поставку 24 автомобилей скорой помощи. Директор ООО (далее также – жалобщик), зная о намерении компаний знакомых ему предпринимателей поучаствовать в этом аукционе, обратился (по телефону) к руководителю одного из участников (назовем его конкурентом) с предложением не срывать аукцион – то есть не подавать запросы на разъяснения, не подавать жалобы в УФАС, не </a:t>
            </a:r>
            <a:r>
              <a:rPr lang="ru-RU" sz="1400" dirty="0" err="1" smtClean="0">
                <a:solidFill>
                  <a:srgbClr val="444444"/>
                </a:solidFill>
                <a:latin typeface="Segoe UI" panose="020B0502040204020203" pitchFamily="34" charset="0"/>
                <a:cs typeface="Segoe UI" panose="020B0502040204020203" pitchFamily="34" charset="0"/>
              </a:rPr>
              <a:t>демпинговать</a:t>
            </a:r>
            <a:r>
              <a:rPr lang="ru-RU" sz="1400" dirty="0" smtClean="0">
                <a:solidFill>
                  <a:srgbClr val="444444"/>
                </a:solidFill>
                <a:latin typeface="Segoe UI" panose="020B0502040204020203" pitchFamily="34" charset="0"/>
                <a:cs typeface="Segoe UI" panose="020B0502040204020203" pitchFamily="34" charset="0"/>
              </a:rPr>
              <a:t> в этом и, для верности, в последующих аукционах – за 2 500 </a:t>
            </a:r>
            <a:r>
              <a:rPr lang="en-US" sz="1400" dirty="0" smtClean="0">
                <a:solidFill>
                  <a:srgbClr val="444444"/>
                </a:solidFill>
                <a:latin typeface="Segoe UI" panose="020B0502040204020203" pitchFamily="34" charset="0"/>
                <a:cs typeface="Segoe UI" panose="020B0502040204020203" pitchFamily="34" charset="0"/>
              </a:rPr>
              <a:t>000 </a:t>
            </a:r>
            <a:r>
              <a:rPr lang="ru-RU" sz="1400" dirty="0" smtClean="0">
                <a:solidFill>
                  <a:srgbClr val="444444"/>
                </a:solidFill>
                <a:latin typeface="Segoe UI" panose="020B0502040204020203" pitchFamily="34" charset="0"/>
                <a:cs typeface="Segoe UI" panose="020B0502040204020203" pitchFamily="34" charset="0"/>
              </a:rPr>
              <a:t>рублей</a:t>
            </a:r>
            <a:r>
              <a:rPr lang="ru-RU" sz="1400" dirty="0" smtClean="0">
                <a:solidFill>
                  <a:srgbClr val="444444"/>
                </a:solidFill>
                <a:latin typeface="Segoe UI" panose="020B0502040204020203" pitchFamily="34" charset="0"/>
                <a:cs typeface="Segoe UI" panose="020B0502040204020203" pitchFamily="34" charset="0"/>
              </a:rPr>
              <a:t>. В качестве подтверждения своей угрозы он направил запрос на разъяснения и жалобу в УФАС, при этом на заседание пришел лично и поддержал свои доводы.</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этого он повторно связался с конкурентном, намекнув, в качестве решающего козыря, на договоренность с должностными лицами заказчика.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17334111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10810876"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921610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Перечень </a:t>
            </a:r>
            <a:r>
              <a:rPr lang="en-US" sz="1600" b="1" dirty="0" smtClean="0">
                <a:latin typeface="Segoe UI" panose="020B0502040204020203" pitchFamily="34" charset="0"/>
                <a:cs typeface="Segoe UI" panose="020B0502040204020203" pitchFamily="34" charset="0"/>
              </a:rPr>
              <a:t>N 23</a:t>
            </a:r>
            <a:r>
              <a:rPr lang="ru-RU" sz="1600" b="1" dirty="0" smtClean="0">
                <a:latin typeface="Segoe UI" panose="020B0502040204020203" pitchFamily="34" charset="0"/>
                <a:cs typeface="Segoe UI" panose="020B0502040204020203" pitchFamily="34" charset="0"/>
              </a:rPr>
              <a:t> Указания Генпрокуратуры России </a:t>
            </a:r>
            <a:r>
              <a:rPr lang="en-US" sz="1600" b="1" dirty="0" smtClean="0">
                <a:latin typeface="Segoe UI" panose="020B0502040204020203" pitchFamily="34" charset="0"/>
                <a:cs typeface="Segoe UI" panose="020B0502040204020203" pitchFamily="34" charset="0"/>
              </a:rPr>
              <a:t>N 487/11</a:t>
            </a:r>
            <a:r>
              <a:rPr lang="ru-RU" sz="1600" b="1" dirty="0" smtClean="0">
                <a:latin typeface="Segoe UI" panose="020B0502040204020203" pitchFamily="34" charset="0"/>
                <a:cs typeface="Segoe UI" panose="020B0502040204020203" pitchFamily="34" charset="0"/>
              </a:rPr>
              <a:t>, МВД России </a:t>
            </a:r>
            <a:r>
              <a:rPr lang="en-US" sz="1600" b="1" dirty="0" smtClean="0">
                <a:latin typeface="Segoe UI" panose="020B0502040204020203" pitchFamily="34" charset="0"/>
                <a:cs typeface="Segoe UI" panose="020B0502040204020203" pitchFamily="34" charset="0"/>
              </a:rPr>
              <a:t>N 1 </a:t>
            </a:r>
            <a:r>
              <a:rPr lang="ru-RU" sz="1600" b="1" dirty="0" smtClean="0">
                <a:latin typeface="Segoe UI" panose="020B0502040204020203" pitchFamily="34" charset="0"/>
                <a:cs typeface="Segoe UI" panose="020B0502040204020203" pitchFamily="34" charset="0"/>
              </a:rPr>
              <a:t>От 12.07.2019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Преступления коррупционной направленности</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8" y="2351314"/>
            <a:ext cx="10342773" cy="2431435"/>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Преступления коррупционной направленности (ПКН) – это противоправные деяния, имеющие перечисленные признаки:</a:t>
            </a:r>
          </a:p>
          <a:p>
            <a:pPr marL="285750"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наличие надлежащих субъектов уголовно наказуемого деяния, к которым относятся должностные лица</a:t>
            </a:r>
            <a:endParaRPr lang="ru-RU" sz="1600" dirty="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Wingdings" panose="05000000000000000000" pitchFamily="2" charset="2"/>
              <a:buChar char="Ø"/>
            </a:pPr>
            <a:r>
              <a:rPr lang="ru-RU" sz="1600" dirty="0">
                <a:solidFill>
                  <a:srgbClr val="444444"/>
                </a:solidFill>
                <a:latin typeface="Segoe UI" panose="020B0502040204020203" pitchFamily="34" charset="0"/>
                <a:cs typeface="Segoe UI" panose="020B0502040204020203" pitchFamily="34" charset="0"/>
              </a:rPr>
              <a:t>с</a:t>
            </a:r>
            <a:r>
              <a:rPr lang="ru-RU" sz="1600" dirty="0" smtClean="0">
                <a:solidFill>
                  <a:srgbClr val="444444"/>
                </a:solidFill>
                <a:latin typeface="Segoe UI" panose="020B0502040204020203" pitchFamily="34" charset="0"/>
                <a:cs typeface="Segoe UI" panose="020B0502040204020203" pitchFamily="34" charset="0"/>
              </a:rPr>
              <a:t>вязь деяния со служебным положением субъекта, отступлением от его прямых прав и обязанностей</a:t>
            </a:r>
          </a:p>
          <a:p>
            <a:pPr marL="285750" indent="-285750" algn="just" defTabSz="447675">
              <a:spcBef>
                <a:spcPts val="1200"/>
              </a:spcBef>
              <a:buClr>
                <a:srgbClr val="E4465A"/>
              </a:buClr>
              <a:buSzPct val="120000"/>
              <a:buFont typeface="Wingdings" panose="05000000000000000000" pitchFamily="2" charset="2"/>
              <a:buChar char="Ø"/>
            </a:pPr>
            <a:r>
              <a:rPr lang="ru-RU" sz="1600" dirty="0">
                <a:solidFill>
                  <a:srgbClr val="444444"/>
                </a:solidFill>
                <a:latin typeface="Segoe UI" panose="020B0502040204020203" pitchFamily="34" charset="0"/>
                <a:cs typeface="Segoe UI" panose="020B0502040204020203" pitchFamily="34" charset="0"/>
              </a:rPr>
              <a:t>о</a:t>
            </a:r>
            <a:r>
              <a:rPr lang="ru-RU" sz="1600" dirty="0" smtClean="0">
                <a:solidFill>
                  <a:srgbClr val="444444"/>
                </a:solidFill>
                <a:latin typeface="Segoe UI" panose="020B0502040204020203" pitchFamily="34" charset="0"/>
                <a:cs typeface="Segoe UI" panose="020B0502040204020203" pitchFamily="34" charset="0"/>
              </a:rPr>
              <a:t>бязательное наличие у субъекта корыстного мотива (связь деяния с получением имущественных прав или выгод)</a:t>
            </a:r>
          </a:p>
          <a:p>
            <a:pPr marL="285750" indent="-285750" algn="just" defTabSz="447675">
              <a:spcBef>
                <a:spcPts val="1200"/>
              </a:spcBef>
              <a:buClr>
                <a:srgbClr val="E4465A"/>
              </a:buClr>
              <a:buSzPct val="120000"/>
              <a:buFont typeface="Wingdings" panose="05000000000000000000" pitchFamily="2" charset="2"/>
              <a:buChar char="Ø"/>
            </a:pPr>
            <a:r>
              <a:rPr lang="ru-RU" sz="1600" dirty="0">
                <a:solidFill>
                  <a:srgbClr val="444444"/>
                </a:solidFill>
                <a:latin typeface="Segoe UI" panose="020B0502040204020203" pitchFamily="34" charset="0"/>
                <a:cs typeface="Segoe UI" panose="020B0502040204020203" pitchFamily="34" charset="0"/>
              </a:rPr>
              <a:t>с</a:t>
            </a:r>
            <a:r>
              <a:rPr lang="ru-RU" sz="1600" dirty="0" smtClean="0">
                <a:solidFill>
                  <a:srgbClr val="444444"/>
                </a:solidFill>
                <a:latin typeface="Segoe UI" panose="020B0502040204020203" pitchFamily="34" charset="0"/>
                <a:cs typeface="Segoe UI" panose="020B0502040204020203" pitchFamily="34" charset="0"/>
              </a:rPr>
              <a:t>овершение преступления только с прямым умыслом</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3" name="Левая фигурная скобка 2"/>
          <p:cNvSpPr/>
          <p:nvPr/>
        </p:nvSpPr>
        <p:spPr>
          <a:xfrm>
            <a:off x="811845" y="2923844"/>
            <a:ext cx="750255" cy="18589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262698899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85542"/>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Конкурент, желая избежать чрезмерного ущерба своим интересам, посчитал за лучшее выбрать меньшее зло и согласился на требования жалобщика. Тот какое-то время бездействовал, продолжая угрожать в ожидании обещанного транша.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Первый транш был получен на парковке у торгового центра в размере 1 500 000 рублей.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Судом действия подсудимого были квалифицированы в разрезе 204 статьи УК РФ – коммерческий подкуп.</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Защита подсудимого была выстроена грамотно: было указано, что квалификация преступления была выбрана в корне неверно, а  статус конкурента как потерпевшего вызывает сомнения. Вопрос о законности возбуждения уголовного дела также, по мнению, защиты, не был исследован полноценно, а обвиняемому не были разъяснены его права.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2253332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81642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Конкурент, желая избежать чрезмерного ущерба своим интересам, посчитал за лучшее выбрать меньшее зло и согласился на требования жалобщика. Тот какое-то время бездействовал, продолжая угрожать в ожидании обещанного транша.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Первый транш был получен на парковке у торгового центра в размере 1 500 000 рублей, после чего подсудимый был задержан полицией.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Судом действия подсудимого были квалифицированы в разрезе 204 статьи УК РФ – коммерческий подкуп.</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Защита подсудимого была выстроена грамотно: было указано, что квалификация преступления была выбрана в корне неверно, а  статус конкурента как потерпевшего вызывает сомнения. Вопрос о законности возбуждения уголовного дела также, по мнению, защиты, не был исследован полноценно, а обвиняемому не были разъяснены его права.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Были представлены доказательства позитивной характеристики личности подсудимого: женат, имеет множество грамот, благодарственных писем, договоров пожертвования, является членом «Опоры России».</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46253331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5487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5 марта 2018 года </a:t>
            </a:r>
            <a:r>
              <a:rPr lang="ru-RU" sz="1400" dirty="0" err="1" smtClean="0">
                <a:solidFill>
                  <a:srgbClr val="444444"/>
                </a:solidFill>
                <a:latin typeface="Segoe UI" panose="020B0502040204020203" pitchFamily="34" charset="0"/>
                <a:cs typeface="Segoe UI" panose="020B0502040204020203" pitchFamily="34" charset="0"/>
              </a:rPr>
              <a:t>Устиновский</a:t>
            </a:r>
            <a:r>
              <a:rPr lang="ru-RU" sz="1400" dirty="0" smtClean="0">
                <a:solidFill>
                  <a:srgbClr val="444444"/>
                </a:solidFill>
                <a:latin typeface="Segoe UI" panose="020B0502040204020203" pitchFamily="34" charset="0"/>
                <a:cs typeface="Segoe UI" panose="020B0502040204020203" pitchFamily="34" charset="0"/>
              </a:rPr>
              <a:t> районный суд г. Ижевска признал подсудимого виновным по ч.8 ст.204 УК РФ (получение коммерческого подкупа в особо крупном размере, сопряженного с вымогательством) и осужден к 7 годам лишения свободы в исправительной колонии строго режима с последующей дисквалификацией на 4 года.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Верховный суд Удмуртской Республики оставил приговор в силе. 7 июня 2018 года он вступил в силу.</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26 октября 2018 года судебная коллегия по уголовным делам Верховного суда Удмуртской Республики отменила приговор, передав дело на новое апелляционное рассмотрение. Мера пресечения – 2 месяца в СИЗО.</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 сожалению, информации о дальнейшем движении дела в открытых источниках обнаружить не удалось. Дальнейшая судьба подсудимого неизвестна.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a:p>
            <a:pPr algn="r"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	</a:t>
            </a:r>
            <a:r>
              <a:rPr lang="ru-RU" sz="1200" i="1" dirty="0" smtClean="0">
                <a:solidFill>
                  <a:srgbClr val="444444"/>
                </a:solidFill>
                <a:latin typeface="Segoe UI" panose="020B0502040204020203" pitchFamily="34" charset="0"/>
                <a:cs typeface="Segoe UI" panose="020B0502040204020203" pitchFamily="34" charset="0"/>
              </a:rPr>
              <a:t>Благодарю за помощь в поиске прецедента Кирилла Кузнецова, руководителя </a:t>
            </a:r>
            <a:r>
              <a:rPr lang="en-US" sz="1200" i="1" dirty="0" smtClean="0">
                <a:solidFill>
                  <a:srgbClr val="444444"/>
                </a:solidFill>
                <a:latin typeface="Segoe UI" panose="020B0502040204020203" pitchFamily="34" charset="0"/>
                <a:cs typeface="Segoe UI" panose="020B0502040204020203" pitchFamily="34" charset="0"/>
              </a:rPr>
              <a:t>tendery.ru</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29189640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031873"/>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204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26.10.2018</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Президиум Верховного суда Удмуртской Республики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Министерство экономики Удмуртской Республики объявило аукцион на поставку 24 автомобилей скорой помощи. Директор ООО (далее также – жалобщик), зная о намерении компаний знакомых ему предпринимателей поучаствовать в этом аукционе, обратился (по телефону) к руководителю одного из участников (назовем его конкурентом) с предложением не срывать аукцион – то есть не подавать запросы на разъяснения, не подавать жалобы в УФАС, не </a:t>
            </a:r>
            <a:r>
              <a:rPr lang="ru-RU" sz="1400" dirty="0" err="1" smtClean="0">
                <a:solidFill>
                  <a:srgbClr val="444444"/>
                </a:solidFill>
                <a:latin typeface="Segoe UI" panose="020B0502040204020203" pitchFamily="34" charset="0"/>
                <a:cs typeface="Segoe UI" panose="020B0502040204020203" pitchFamily="34" charset="0"/>
              </a:rPr>
              <a:t>демпинговать</a:t>
            </a:r>
            <a:r>
              <a:rPr lang="ru-RU" sz="1400" dirty="0" smtClean="0">
                <a:solidFill>
                  <a:srgbClr val="444444"/>
                </a:solidFill>
                <a:latin typeface="Segoe UI" panose="020B0502040204020203" pitchFamily="34" charset="0"/>
                <a:cs typeface="Segoe UI" panose="020B0502040204020203" pitchFamily="34" charset="0"/>
              </a:rPr>
              <a:t> в этом и, для верности, в последующих аукционах – за 2 500 рублей. В качестве подтверждения своей угрозы он направил запрос на разъяснения и жалобу в УФАС, при этом на заседание пришел лично и поддержал свои доводы.</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После этого он повторно связался с конкурентном, намекнув, в качестве решающего козыря, на договоренность с должностными лицами заказчика.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88615392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85542"/>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Конкурент, желая избежать чрезмерного ущерба своим интересам, посчитал за лучшее выбрать меньшее зло и согласился на требования жалобщика. Тот какое-то время бездействовал, продолжая угрожать в ожидании обещанного транша.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Первый транш был получен на парковке у торгового центра в размере 1 500 000 рублей.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Судом действия подсудимого были квалифицированы в разрезе 204 статьи УК РФ – коммерческий подкуп.</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Защита подсудимого была выстроена грамотно: было указано, что квалификация преступления была выбрана в корне неверно, а  статус конкурента как потерпевшего вызывает сомнения. Вопрос о законности возбуждения уголовного дела также, по мнению, защиты, не был исследован полноценно, а обвиняемому не были разъяснены его права.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6884415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81642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Конкурент, желая избежать чрезмерного ущерба своим интересам, посчитал за лучшее выбрать меньшее зло и согласился на требования жалобщика. Тот какое-то время бездействовал, продолжая угрожать в ожидании обещанного транша.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Первый транш был получен на парковке у торгового центра в размере 1 500 000 рублей, после чего подсудимый был задержан полицией.</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Судом действия подсудимого были квалифицированы в разрезе 204 статьи УК РФ – коммерческий подкуп.</a:t>
            </a:r>
          </a:p>
          <a:p>
            <a:pPr algn="just" defTabSz="447675">
              <a:spcBef>
                <a:spcPts val="1200"/>
              </a:spcBef>
              <a:buClr>
                <a:srgbClr val="E4465A"/>
              </a:buClr>
              <a:buSzPct val="120000"/>
            </a:pPr>
            <a:r>
              <a:rPr lang="ru-RU" sz="1400" dirty="0">
                <a:solidFill>
                  <a:srgbClr val="444444"/>
                </a:solidFill>
                <a:latin typeface="Segoe UI" panose="020B0502040204020203" pitchFamily="34" charset="0"/>
                <a:cs typeface="Segoe UI" panose="020B0502040204020203" pitchFamily="34" charset="0"/>
              </a:rPr>
              <a:t>Защита подсудимого была выстроена грамотно: было указано, что квалификация преступления была выбрана в корне неверно, а  статус конкурента как потерпевшего вызывает сомнения. Вопрос о законности возбуждения уголовного дела также, по мнению, защиты, не был исследован полноценно, а обвиняемому не были разъяснены его права.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Были представлены доказательства позитивной характеристики личности подсудимого: женат, имеет множество грамот, благодарственных писем, договоров пожертвования, является членом «Опоры России».</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36890648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Постановление 44У-98</a:t>
            </a:r>
            <a:r>
              <a:rPr lang="en-US" sz="1600" b="1" dirty="0" smtClean="0">
                <a:latin typeface="Segoe UI" panose="020B0502040204020203" pitchFamily="34" charset="0"/>
                <a:cs typeface="Segoe UI" panose="020B0502040204020203" pitchFamily="34" charset="0"/>
                <a:hlinkClick r:id="rId3"/>
              </a:rPr>
              <a:t>/2018 </a:t>
            </a:r>
            <a:r>
              <a:rPr lang="ru-RU" sz="1600" b="1" dirty="0" smtClean="0">
                <a:latin typeface="Segoe UI" panose="020B0502040204020203" pitchFamily="34" charset="0"/>
                <a:cs typeface="Segoe UI" panose="020B0502040204020203" pitchFamily="34" charset="0"/>
                <a:hlinkClick r:id="rId3"/>
              </a:rPr>
              <a:t>4У-985</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44У-98</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5487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5 марта 2018 года </a:t>
            </a:r>
            <a:r>
              <a:rPr lang="ru-RU" sz="1400" dirty="0" err="1" smtClean="0">
                <a:solidFill>
                  <a:srgbClr val="444444"/>
                </a:solidFill>
                <a:latin typeface="Segoe UI" panose="020B0502040204020203" pitchFamily="34" charset="0"/>
                <a:cs typeface="Segoe UI" panose="020B0502040204020203" pitchFamily="34" charset="0"/>
              </a:rPr>
              <a:t>Устиновский</a:t>
            </a:r>
            <a:r>
              <a:rPr lang="ru-RU" sz="1400" dirty="0" smtClean="0">
                <a:solidFill>
                  <a:srgbClr val="444444"/>
                </a:solidFill>
                <a:latin typeface="Segoe UI" panose="020B0502040204020203" pitchFamily="34" charset="0"/>
                <a:cs typeface="Segoe UI" panose="020B0502040204020203" pitchFamily="34" charset="0"/>
              </a:rPr>
              <a:t> районный суд г. Ижевска признал подсудимого виновным по ч.8 ст.204 УК РФ (получение коммерческого подкупа в особо крупном размере, сопряженного с вымогательством) и осужден к 7 годам лишения свободы в исправительной колонии строго режима с последующей дисквалификацией на 4 года.</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Верховный суд Удмуртской Республики оставил приговор в силе. 7 июня 2018 года он вступил в силу.</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26 октября 2018 года судебная коллегия по уголовным делам Верховного суда Удмуртской Республики отменила приговор, передав дело на новое апелляционное рассмотрение. Мера пресечения – 2 месяца в СИЗО.</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К сожалению, информации о дальнейшем движении дела в открытых источниках обнаружить не удалось. Дальнейшая судьба подсудимого неизвестна.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a:p>
            <a:pPr algn="r"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	</a:t>
            </a:r>
            <a:r>
              <a:rPr lang="ru-RU" sz="1200" i="1" dirty="0" smtClean="0">
                <a:solidFill>
                  <a:srgbClr val="444444"/>
                </a:solidFill>
                <a:latin typeface="Segoe UI" panose="020B0502040204020203" pitchFamily="34" charset="0"/>
                <a:cs typeface="Segoe UI" panose="020B0502040204020203" pitchFamily="34" charset="0"/>
              </a:rPr>
              <a:t>Благодарю за помощь в поиске прецедента Кирилла Кузнецова, руководителя </a:t>
            </a:r>
            <a:r>
              <a:rPr lang="en-US" sz="1200" i="1" dirty="0" smtClean="0">
                <a:solidFill>
                  <a:srgbClr val="444444"/>
                </a:solidFill>
                <a:latin typeface="Segoe UI" panose="020B0502040204020203" pitchFamily="34" charset="0"/>
                <a:cs typeface="Segoe UI" panose="020B0502040204020203" pitchFamily="34" charset="0"/>
              </a:rPr>
              <a:t>tendery.ru</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33169002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1-66</a:t>
            </a:r>
            <a:r>
              <a:rPr lang="en-US" sz="1600" b="1" dirty="0" smtClean="0">
                <a:latin typeface="Segoe UI" panose="020B0502040204020203" pitchFamily="34" charset="0"/>
                <a:cs typeface="Segoe UI" panose="020B0502040204020203" pitchFamily="34" charset="0"/>
                <a:hlinkClick r:id="rId3"/>
              </a:rPr>
              <a:t>/2019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1-66</a:t>
            </a:r>
            <a:r>
              <a:rPr lang="en-US" altLang="ru-RU" dirty="0" smtClean="0">
                <a:cs typeface="Segoe UI" panose="020B0502040204020203" pitchFamily="34" charset="0"/>
              </a:rPr>
              <a:t>/2019</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816429"/>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en-US" sz="1400" dirty="0" smtClean="0">
                <a:solidFill>
                  <a:srgbClr val="444444"/>
                </a:solidFill>
                <a:latin typeface="Segoe UI" panose="020B0502040204020203" pitchFamily="34" charset="0"/>
                <a:cs typeface="Segoe UI" panose="020B0502040204020203" pitchFamily="34" charset="0"/>
              </a:rPr>
              <a:t>292</a:t>
            </a:r>
            <a:r>
              <a:rPr lang="ru-RU" sz="1400" dirty="0" smtClean="0">
                <a:solidFill>
                  <a:srgbClr val="444444"/>
                </a:solidFill>
                <a:latin typeface="Segoe UI" panose="020B0502040204020203" pitchFamily="34" charset="0"/>
                <a:cs typeface="Segoe UI" panose="020B0502040204020203" pitchFamily="34" charset="0"/>
              </a:rPr>
              <a:t>, 285, 285.1, 160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18.03.2019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Советский районный суд ХМАО - Югры</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Администрацией района были размещены три аукциона на поставку различных товаров, начиная от вешалок, чехлов и дозаторов для мыла и заканчивая мультимедийной и бытовой техникой.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являясь контрактным управляющим администрации, систематически подписывал акты о приемке и направлял их в бухгалтерию, в условиях фактического отсутствия поставки товаров. По мнению суда, подсудимый делал то в целях получения выгоды в виде денежного премирования (выполнение задач в поставленные сроки), а также в виде нематериальной выгоды – создания в глазах руководства имиджа высокопрофессионального работника, а также желая уберечься от дисциплинарной ответственности за допущенные им нарушения по осуществлению контроля по контрактам. Подсудимый хотел приукрасить действительное положение вещей.</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669427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hlinkClick r:id="rId3"/>
              </a:rPr>
              <a:t>Дело 1-66</a:t>
            </a:r>
            <a:r>
              <a:rPr lang="en-US" sz="1600" b="1" dirty="0">
                <a:latin typeface="Segoe UI" panose="020B0502040204020203" pitchFamily="34" charset="0"/>
                <a:cs typeface="Segoe UI" panose="020B0502040204020203" pitchFamily="34" charset="0"/>
                <a:hlinkClick r:id="rId3"/>
              </a:rPr>
              <a:t>/2019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Дело 1-66</a:t>
            </a:r>
            <a:r>
              <a:rPr lang="en-US" altLang="ru-RU" dirty="0">
                <a:cs typeface="Segoe UI" panose="020B0502040204020203" pitchFamily="34" charset="0"/>
              </a:rPr>
              <a:t>/2019</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00054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(продолжение): </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Умышленные действия подсудимого привели к ущербу муниципального образования в размере 1 500 000 рублей, а также нанесли ущерб авторитету и престижу органов.</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сразу и в полном объеме признал свою вину, не стал возражать с предъявленным обвинением.</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 качестве смягчающих обстоятельств были учтены возраст, состояние здоровья, раскаяние в содеянном.</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6621101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hlinkClick r:id="rId3"/>
              </a:rPr>
              <a:t>Дело 1-66</a:t>
            </a:r>
            <a:r>
              <a:rPr lang="en-US" sz="1600" b="1" dirty="0">
                <a:latin typeface="Segoe UI" panose="020B0502040204020203" pitchFamily="34" charset="0"/>
                <a:cs typeface="Segoe UI" panose="020B0502040204020203" pitchFamily="34" charset="0"/>
                <a:hlinkClick r:id="rId3"/>
              </a:rPr>
              <a:t>/2019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rPr>
              <a:t>Дело 1-66</a:t>
            </a:r>
            <a:r>
              <a:rPr lang="en-US" altLang="ru-RU" dirty="0">
                <a:cs typeface="Segoe UI" panose="020B0502040204020203" pitchFamily="34" charset="0"/>
              </a:rPr>
              <a:t>/2019</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000548"/>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endParaRPr lang="ru-RU" sz="14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Подсудимый был признан виновным в совершении трех преступлений – два эпизода служебного подлога (ст. 292 УК РФ) и один эпизод злоупотреблений должностными полномочиями (ст. 285 УК РФ).</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Приговорен к 2 годам лишения свободы, однако наказание посчитано условным с испытательным сроком в 2 года.</a:t>
            </a: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a:p>
            <a:pPr algn="r"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9724796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2903703638"/>
              </p:ext>
            </p:extLst>
          </p:nvPr>
        </p:nvGraphicFramePr>
        <p:xfrm>
          <a:off x="856598" y="1639341"/>
          <a:ext cx="1046894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Стрелка углом 6"/>
          <p:cNvSpPr/>
          <p:nvPr/>
        </p:nvSpPr>
        <p:spPr>
          <a:xfrm rot="5400000" flipV="1">
            <a:off x="3154639" y="1807729"/>
            <a:ext cx="983064" cy="1205118"/>
          </a:xfrm>
          <a:prstGeom prst="bentArrow">
            <a:avLst>
              <a:gd name="adj1" fmla="val 8778"/>
              <a:gd name="adj2" fmla="val 11489"/>
              <a:gd name="adj3" fmla="val 25000"/>
              <a:gd name="adj4" fmla="val 75000"/>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Стрелка углом 10"/>
          <p:cNvSpPr/>
          <p:nvPr/>
        </p:nvSpPr>
        <p:spPr>
          <a:xfrm rot="5400000">
            <a:off x="7687649" y="1826393"/>
            <a:ext cx="997613" cy="1182336"/>
          </a:xfrm>
          <a:prstGeom prst="bentArrow">
            <a:avLst>
              <a:gd name="adj1" fmla="val 8778"/>
              <a:gd name="adj2" fmla="val 11489"/>
              <a:gd name="adj3" fmla="val 25000"/>
              <a:gd name="adj4" fmla="val 75000"/>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Виды </a:t>
            </a:r>
            <a:r>
              <a:rPr lang="ru-RU" altLang="ru-RU" dirty="0" err="1" smtClean="0">
                <a:cs typeface="Segoe UI" panose="020B0502040204020203" pitchFamily="34" charset="0"/>
              </a:rPr>
              <a:t>пкн</a:t>
            </a:r>
            <a:endParaRPr lang="ru-RU" altLang="ru-RU" dirty="0">
              <a:cs typeface="Segoe UI" panose="020B0502040204020203" pitchFamily="34" charset="0"/>
            </a:endParaRPr>
          </a:p>
        </p:txBody>
      </p:sp>
      <p:sp>
        <p:nvSpPr>
          <p:cNvPr id="8" name="Freeform 37"/>
          <p:cNvSpPr>
            <a:spLocks noEditPoints="1"/>
          </p:cNvSpPr>
          <p:nvPr/>
        </p:nvSpPr>
        <p:spPr bwMode="auto">
          <a:xfrm>
            <a:off x="829733" y="1595958"/>
            <a:ext cx="846667" cy="616496"/>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 name="Нижний колонтитул 4"/>
          <p:cNvSpPr>
            <a:spLocks noGrp="1"/>
          </p:cNvSpPr>
          <p:nvPr>
            <p:ph type="ftr" sz="quarter" idx="11"/>
          </p:nvPr>
        </p:nvSpPr>
        <p:spPr>
          <a:xfrm>
            <a:off x="212868" y="6524538"/>
            <a:ext cx="7712075" cy="333462"/>
          </a:xfrm>
        </p:spPr>
        <p:txBody>
          <a:bodyPr/>
          <a:lstStyle>
            <a:lvl1pPr>
              <a:defRPr>
                <a:solidFill>
                  <a:srgbClr val="E4465A"/>
                </a:solidFill>
                <a:latin typeface="Segoe UI" panose="020B0502040204020203" pitchFamily="34" charset="0"/>
              </a:defRPr>
            </a:lvl1pPr>
          </a:lstStyle>
          <a:p>
            <a:r>
              <a:rPr lang="ru-RU" dirty="0" smtClean="0"/>
              <a:t>Анатолий Галимский</a:t>
            </a:r>
            <a:endParaRPr lang="ru-RU" dirty="0"/>
          </a:p>
        </p:txBody>
      </p:sp>
      <p:sp>
        <p:nvSpPr>
          <p:cNvPr id="10" name="Номер слайда 5"/>
          <p:cNvSpPr>
            <a:spLocks noGrp="1"/>
          </p:cNvSpPr>
          <p:nvPr>
            <p:ph type="sldNum" sz="quarter" idx="12"/>
          </p:nvPr>
        </p:nvSpPr>
        <p:spPr>
          <a:xfrm>
            <a:off x="9086849" y="6520815"/>
            <a:ext cx="2743200" cy="333462"/>
          </a:xfrm>
        </p:spPr>
        <p:txBody>
          <a:bodyPr/>
          <a:lstStyle>
            <a:lvl1pPr>
              <a:defRPr>
                <a:solidFill>
                  <a:srgbClr val="E4465A"/>
                </a:solidFill>
                <a:latin typeface="Segoe UI" panose="020B0502040204020203" pitchFamily="34" charset="0"/>
              </a:defRPr>
            </a:lvl1pPr>
          </a:lstStyle>
          <a:p>
            <a:r>
              <a:rPr lang="ru-RU" dirty="0" smtClean="0"/>
              <a:t>2018</a:t>
            </a:r>
            <a:endParaRPr lang="ru-RU" dirty="0"/>
          </a:p>
        </p:txBody>
      </p:sp>
    </p:spTree>
    <p:extLst>
      <p:ext uri="{BB962C8B-B14F-4D97-AF65-F5344CB8AC3E}">
        <p14:creationId xmlns:p14="http://schemas.microsoft.com/office/powerpoint/2010/main" val="252331621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01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624577300"/>
              </p:ext>
            </p:extLst>
          </p:nvPr>
        </p:nvGraphicFramePr>
        <p:xfrm>
          <a:off x="110830" y="850217"/>
          <a:ext cx="12081169" cy="4102784"/>
        </p:xfrm>
        <a:graphic>
          <a:graphicData uri="http://schemas.openxmlformats.org/drawingml/2006/table">
            <a:tbl>
              <a:tblPr firstRow="1" firstCol="1" bandRow="1">
                <a:tableStyleId>{5C22544A-7EE6-4342-B048-85BDC9FD1C3A}</a:tableStyleId>
              </a:tblPr>
              <a:tblGrid>
                <a:gridCol w="9175115"/>
                <a:gridCol w="2906054"/>
              </a:tblGrid>
              <a:tr h="798684">
                <a:tc>
                  <a:txBody>
                    <a:bodyPr/>
                    <a:lstStyle/>
                    <a:p>
                      <a:pPr marL="457200" algn="ctr">
                        <a:lnSpc>
                          <a:spcPct val="107000"/>
                        </a:lnSpc>
                        <a:spcAft>
                          <a:spcPts val="0"/>
                        </a:spcAft>
                      </a:pPr>
                      <a:endParaRPr lang="ru-RU" sz="1300" dirty="0" smtClean="0">
                        <a:effectLst/>
                        <a:latin typeface="Segoe UI" panose="020B0502040204020203" pitchFamily="34" charset="0"/>
                        <a:ea typeface="+mn-ea"/>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Описание</a:t>
                      </a:r>
                      <a:r>
                        <a:rPr lang="ru-RU" sz="1300" baseline="0" dirty="0" smtClean="0">
                          <a:effectLst/>
                          <a:latin typeface="Segoe UI" panose="020B0502040204020203" pitchFamily="34" charset="0"/>
                          <a:ea typeface="+mn-ea"/>
                          <a:cs typeface="Segoe UI" panose="020B0502040204020203" pitchFamily="34" charset="0"/>
                        </a:rPr>
                        <a:t> преступления</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0" indent="0" algn="ctr">
                        <a:lnSpc>
                          <a:spcPct val="107000"/>
                        </a:lnSpc>
                        <a:spcAft>
                          <a:spcPts val="0"/>
                        </a:spcAft>
                      </a:pPr>
                      <a:endParaRPr lang="ru-RU" sz="1300" dirty="0" smtClean="0">
                        <a:effectLst/>
                        <a:latin typeface="Segoe UI" panose="020B0502040204020203" pitchFamily="34" charset="0"/>
                        <a:ea typeface="Calibri" panose="020F0502020204030204" pitchFamily="34" charset="0"/>
                        <a:cs typeface="Segoe UI" panose="020B0502040204020203" pitchFamily="34" charset="0"/>
                      </a:endParaRPr>
                    </a:p>
                    <a:p>
                      <a:pPr marL="0" indent="0" algn="ctr">
                        <a:lnSpc>
                          <a:spcPct val="107000"/>
                        </a:lnSpc>
                        <a:spcAft>
                          <a:spcPts val="0"/>
                        </a:spcAft>
                      </a:pPr>
                      <a:r>
                        <a:rPr lang="ru-RU" sz="1300" dirty="0" smtClean="0">
                          <a:effectLst/>
                          <a:latin typeface="Segoe UI" panose="020B0502040204020203" pitchFamily="34" charset="0"/>
                          <a:ea typeface="Calibri" panose="020F0502020204030204" pitchFamily="34" charset="0"/>
                          <a:cs typeface="Segoe UI" panose="020B0502040204020203" pitchFamily="34" charset="0"/>
                        </a:rPr>
                        <a:t>Реквизиты статьи УК</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1278161">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Подкуп</a:t>
                      </a:r>
                      <a:r>
                        <a:rPr lang="ru-RU" sz="1200" b="0" baseline="0" dirty="0" smtClean="0">
                          <a:solidFill>
                            <a:srgbClr val="444444"/>
                          </a:solidFill>
                          <a:effectLst/>
                          <a:latin typeface="Segoe UI" panose="020B0502040204020203" pitchFamily="34" charset="0"/>
                          <a:cs typeface="Segoe UI" panose="020B0502040204020203" pitchFamily="34" charset="0"/>
                        </a:rPr>
                        <a:t> работника контрактной службы, контрактного управляющего, члена комиссии по осуществлению закупок – незаконная передача лицу денег, ценных бумаг, иного имущества, незаконное оказание ему услуг имущественного характера, предоставление других имущественных прав за совершение действий (бездействия) в интересах дающего или иных лиц в связи с закупкой ТРУ</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200.5 УК РФ</a:t>
                      </a:r>
                      <a:endParaRPr lang="ru-RU" sz="1200" dirty="0" smtClean="0">
                        <a:solidFill>
                          <a:srgbClr val="444444"/>
                        </a:solidFill>
                        <a:latin typeface="Segoe UI" panose="020B0502040204020203" pitchFamily="34" charset="0"/>
                        <a:cs typeface="Segoe UI" panose="020B0502040204020203" pitchFamily="34" charset="0"/>
                      </a:endParaRPr>
                    </a:p>
                    <a:p>
                      <a:pPr marL="457200" indent="-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1022529">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Злоупотребление полномочиями при выполнении ГОЗ – использование должностным лицо своих  полномочий вопреки законным интересам организации и в целях</a:t>
                      </a:r>
                      <a:r>
                        <a:rPr lang="ru-RU" sz="1200" b="0" baseline="0" dirty="0" smtClean="0">
                          <a:solidFill>
                            <a:srgbClr val="444444"/>
                          </a:solidFill>
                          <a:effectLst/>
                          <a:latin typeface="Segoe UI" panose="020B0502040204020203" pitchFamily="34" charset="0"/>
                          <a:cs typeface="Segoe UI" panose="020B0502040204020203" pitchFamily="34" charset="0"/>
                        </a:rPr>
                        <a:t> извлечении выгод для себя или для других лиц, при наличии существенного вреда обществу или государству</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201.1 УК РФ</a:t>
                      </a:r>
                    </a:p>
                  </a:txBody>
                  <a:tcPr marL="39223" marR="39223" marT="0" marB="0">
                    <a:solidFill>
                      <a:srgbClr val="F2F2F2"/>
                    </a:solidFill>
                  </a:tcPr>
                </a:tc>
              </a:tr>
              <a:tr h="1003410">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Коммерческий</a:t>
                      </a:r>
                      <a:r>
                        <a:rPr lang="ru-RU" sz="1200" b="0" baseline="0" dirty="0" smtClean="0">
                          <a:solidFill>
                            <a:srgbClr val="444444"/>
                          </a:solidFill>
                          <a:effectLst/>
                          <a:latin typeface="Segoe UI" panose="020B0502040204020203" pitchFamily="34" charset="0"/>
                          <a:cs typeface="Segoe UI" panose="020B0502040204020203" pitchFamily="34" charset="0"/>
                        </a:rPr>
                        <a:t> подкуп, мелкий коммерческий подкуп, посредничество в коммерческом подкупе, получение взятки, дача взятки, посредничество во взяточничестве, мелкое взяточничество</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Статьи</a:t>
                      </a:r>
                      <a:r>
                        <a:rPr lang="ru-RU" sz="1200" b="0" baseline="0" dirty="0" smtClean="0">
                          <a:solidFill>
                            <a:srgbClr val="444444"/>
                          </a:solidFill>
                          <a:effectLst/>
                          <a:latin typeface="Segoe UI" panose="020B0502040204020203" pitchFamily="34" charset="0"/>
                          <a:cs typeface="Segoe UI" panose="020B0502040204020203" pitchFamily="34" charset="0"/>
                        </a:rPr>
                        <a:t> 204, 204.2, 204.1, 290, 291, 291.1, 291.2 УК РФ</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err="1" smtClean="0">
                <a:cs typeface="Segoe UI" panose="020B0502040204020203" pitchFamily="34" charset="0"/>
              </a:rPr>
              <a:t>ПКн</a:t>
            </a:r>
            <a:r>
              <a:rPr lang="ru-RU" altLang="ru-RU" dirty="0" smtClean="0">
                <a:cs typeface="Segoe UI" panose="020B0502040204020203" pitchFamily="34" charset="0"/>
              </a:rPr>
              <a:t> первой группы</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7669321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180226093"/>
              </p:ext>
            </p:extLst>
          </p:nvPr>
        </p:nvGraphicFramePr>
        <p:xfrm>
          <a:off x="110830" y="850217"/>
          <a:ext cx="12081170" cy="5624675"/>
        </p:xfrm>
        <a:graphic>
          <a:graphicData uri="http://schemas.openxmlformats.org/drawingml/2006/table">
            <a:tbl>
              <a:tblPr firstRow="1" firstCol="1" bandRow="1">
                <a:tableStyleId>{5C22544A-7EE6-4342-B048-85BDC9FD1C3A}</a:tableStyleId>
              </a:tblPr>
              <a:tblGrid>
                <a:gridCol w="9175116"/>
                <a:gridCol w="2906054"/>
              </a:tblGrid>
              <a:tr h="581518">
                <a:tc>
                  <a:txBody>
                    <a:bodyPr/>
                    <a:lstStyle/>
                    <a:p>
                      <a:pPr marL="457200" algn="ctr">
                        <a:lnSpc>
                          <a:spcPct val="107000"/>
                        </a:lnSpc>
                        <a:spcAft>
                          <a:spcPts val="0"/>
                        </a:spcAft>
                      </a:pPr>
                      <a:endParaRPr lang="ru-RU" sz="1300" dirty="0" smtClean="0">
                        <a:effectLst/>
                        <a:latin typeface="Segoe UI" panose="020B0502040204020203" pitchFamily="34" charset="0"/>
                        <a:ea typeface="+mn-ea"/>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Описание</a:t>
                      </a:r>
                      <a:r>
                        <a:rPr lang="ru-RU" sz="1300" baseline="0" dirty="0" smtClean="0">
                          <a:effectLst/>
                          <a:latin typeface="Segoe UI" panose="020B0502040204020203" pitchFamily="34" charset="0"/>
                          <a:ea typeface="+mn-ea"/>
                          <a:cs typeface="Segoe UI" panose="020B0502040204020203" pitchFamily="34" charset="0"/>
                        </a:rPr>
                        <a:t> преступления</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0" indent="0" algn="ctr">
                        <a:lnSpc>
                          <a:spcPct val="107000"/>
                        </a:lnSpc>
                        <a:spcAft>
                          <a:spcPts val="0"/>
                        </a:spcAft>
                      </a:pPr>
                      <a:endParaRPr lang="ru-RU" sz="1300" dirty="0" smtClean="0">
                        <a:effectLst/>
                        <a:latin typeface="Segoe UI" panose="020B0502040204020203" pitchFamily="34" charset="0"/>
                        <a:ea typeface="Calibri" panose="020F0502020204030204" pitchFamily="34" charset="0"/>
                        <a:cs typeface="Segoe UI" panose="020B0502040204020203" pitchFamily="34" charset="0"/>
                      </a:endParaRPr>
                    </a:p>
                    <a:p>
                      <a:pPr marL="0" indent="0" algn="ctr">
                        <a:lnSpc>
                          <a:spcPct val="107000"/>
                        </a:lnSpc>
                        <a:spcAft>
                          <a:spcPts val="0"/>
                        </a:spcAft>
                      </a:pPr>
                      <a:r>
                        <a:rPr lang="ru-RU" sz="1300" dirty="0" smtClean="0">
                          <a:effectLst/>
                          <a:latin typeface="Segoe UI" panose="020B0502040204020203" pitchFamily="34" charset="0"/>
                          <a:ea typeface="Calibri" panose="020F0502020204030204" pitchFamily="34" charset="0"/>
                          <a:cs typeface="Segoe UI" panose="020B0502040204020203" pitchFamily="34" charset="0"/>
                        </a:rPr>
                        <a:t>Реквизиты статьи УК</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688205">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Злоупотребления</a:t>
                      </a:r>
                      <a:r>
                        <a:rPr lang="ru-RU" sz="1200" b="0" baseline="0" dirty="0" smtClean="0">
                          <a:solidFill>
                            <a:srgbClr val="444444"/>
                          </a:solidFill>
                          <a:effectLst/>
                          <a:latin typeface="Segoe UI" panose="020B0502040204020203" pitchFamily="34" charset="0"/>
                          <a:cs typeface="Segoe UI" panose="020B0502040204020203" pitchFamily="34" charset="0"/>
                        </a:rPr>
                        <a:t> в сфере закупок – любое нарушение законодательства (в </a:t>
                      </a:r>
                      <a:r>
                        <a:rPr lang="ru-RU" sz="1200" b="0" baseline="0" dirty="0" err="1" smtClean="0">
                          <a:solidFill>
                            <a:srgbClr val="444444"/>
                          </a:solidFill>
                          <a:effectLst/>
                          <a:latin typeface="Segoe UI" panose="020B0502040204020203" pitchFamily="34" charset="0"/>
                          <a:cs typeface="Segoe UI" panose="020B0502040204020203" pitchFamily="34" charset="0"/>
                        </a:rPr>
                        <a:t>т.ч</a:t>
                      </a:r>
                      <a:r>
                        <a:rPr lang="ru-RU" sz="1200" b="0" baseline="0" dirty="0" smtClean="0">
                          <a:solidFill>
                            <a:srgbClr val="444444"/>
                          </a:solidFill>
                          <a:effectLst/>
                          <a:latin typeface="Segoe UI" panose="020B0502040204020203" pitchFamily="34" charset="0"/>
                          <a:cs typeface="Segoe UI" panose="020B0502040204020203" pitchFamily="34" charset="0"/>
                        </a:rPr>
                        <a:t>. лицом, не являющимся должностным лицом заказчика), совершенное из личной заинтересованности и нанесшее крупный ущерб</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200.4 УК РФ</a:t>
                      </a:r>
                      <a:endParaRPr lang="ru-RU" sz="1200" dirty="0" smtClean="0">
                        <a:solidFill>
                          <a:srgbClr val="444444"/>
                        </a:solidFill>
                        <a:latin typeface="Segoe UI" panose="020B0502040204020203" pitchFamily="34" charset="0"/>
                        <a:cs typeface="Segoe UI" panose="020B0502040204020203" pitchFamily="34" charset="0"/>
                      </a:endParaRPr>
                    </a:p>
                    <a:p>
                      <a:pPr marL="457200" indent="-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44497">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Заведомо ложное экспертное</a:t>
                      </a:r>
                      <a:r>
                        <a:rPr lang="ru-RU" sz="1200" b="0" baseline="0" dirty="0" smtClean="0">
                          <a:solidFill>
                            <a:srgbClr val="444444"/>
                          </a:solidFill>
                          <a:effectLst/>
                          <a:latin typeface="Segoe UI" panose="020B0502040204020203" pitchFamily="34" charset="0"/>
                          <a:cs typeface="Segoe UI" panose="020B0502040204020203" pitchFamily="34" charset="0"/>
                        </a:rPr>
                        <a:t> заключение, если деяние повлекло крупный ущерб или тяжкий вред здоровью или смерть человека</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a:t>
                      </a:r>
                      <a:r>
                        <a:rPr lang="ru-RU" sz="1200" b="0" baseline="0" dirty="0" smtClean="0">
                          <a:solidFill>
                            <a:srgbClr val="444444"/>
                          </a:solidFill>
                          <a:effectLst/>
                          <a:latin typeface="Segoe UI" panose="020B0502040204020203" pitchFamily="34" charset="0"/>
                          <a:cs typeface="Segoe UI" panose="020B0502040204020203" pitchFamily="34" charset="0"/>
                        </a:rPr>
                        <a:t> 200.6 УК РФ</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579604">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Мошенничество</a:t>
                      </a: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159 УК РФ</a:t>
                      </a:r>
                    </a:p>
                  </a:txBody>
                  <a:tcPr marL="39223" marR="39223" marT="0" marB="0">
                    <a:solidFill>
                      <a:srgbClr val="F2F2F2"/>
                    </a:solidFill>
                  </a:tcPr>
                </a:tc>
              </a:tr>
              <a:tr h="744497">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Воспрепятствование законной</a:t>
                      </a:r>
                      <a:r>
                        <a:rPr lang="ru-RU" sz="1200" b="0" baseline="0" dirty="0" smtClean="0">
                          <a:solidFill>
                            <a:srgbClr val="444444"/>
                          </a:solidFill>
                          <a:effectLst/>
                          <a:latin typeface="Segoe UI" panose="020B0502040204020203" pitchFamily="34" charset="0"/>
                          <a:cs typeface="Segoe UI" panose="020B0502040204020203" pitchFamily="34" charset="0"/>
                        </a:rPr>
                        <a:t> предпринимательской или иной деятельности</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169 УК РФ</a:t>
                      </a:r>
                    </a:p>
                  </a:txBody>
                  <a:tcPr marL="39223" marR="39223" marT="0" marB="0">
                    <a:solidFill>
                      <a:srgbClr val="F2F2F2"/>
                    </a:solidFill>
                  </a:tcPr>
                </a:tc>
              </a:tr>
              <a:tr h="730577">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Злоупотребление</a:t>
                      </a:r>
                      <a:r>
                        <a:rPr lang="ru-RU" sz="1200" b="0" baseline="0" dirty="0" smtClean="0">
                          <a:solidFill>
                            <a:srgbClr val="444444"/>
                          </a:solidFill>
                          <a:effectLst/>
                          <a:latin typeface="Segoe UI" panose="020B0502040204020203" pitchFamily="34" charset="0"/>
                          <a:cs typeface="Segoe UI" panose="020B0502040204020203" pitchFamily="34" charset="0"/>
                        </a:rPr>
                        <a:t> полномочиями (директор), злоупотребление должностными полномочиями (контрактный управляющий), служебный подлог</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Статьи 201, 285, 292</a:t>
                      </a:r>
                      <a:r>
                        <a:rPr lang="ru-RU" sz="1200" b="0" baseline="0" dirty="0" smtClean="0">
                          <a:solidFill>
                            <a:srgbClr val="444444"/>
                          </a:solidFill>
                          <a:effectLst/>
                          <a:latin typeface="Segoe UI" panose="020B0502040204020203" pitchFamily="34" charset="0"/>
                          <a:cs typeface="Segoe UI" panose="020B0502040204020203" pitchFamily="34" charset="0"/>
                        </a:rPr>
                        <a:t> УК РФ</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30577">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Нецелевое расходование бюджетных</a:t>
                      </a:r>
                      <a:r>
                        <a:rPr lang="ru-RU" sz="1200" b="0" baseline="0" dirty="0" smtClean="0">
                          <a:solidFill>
                            <a:srgbClr val="444444"/>
                          </a:solidFill>
                          <a:effectLst/>
                          <a:latin typeface="Segoe UI" panose="020B0502040204020203" pitchFamily="34" charset="0"/>
                          <a:cs typeface="Segoe UI" panose="020B0502040204020203" pitchFamily="34" charset="0"/>
                        </a:rPr>
                        <a:t> средств – расходование ДЛ заказчика средств на цели, не соответствующие условиям их получения (в крупном размере)</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285.1 УК РФ</a:t>
                      </a:r>
                    </a:p>
                  </a:txBody>
                  <a:tcPr marL="39223" marR="39223" marT="0" marB="0">
                    <a:solidFill>
                      <a:srgbClr val="F2F2F2"/>
                    </a:solidFill>
                  </a:tcPr>
                </a:tc>
              </a:tr>
              <a:tr h="730577">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Ограничение конкуренции</a:t>
                      </a:r>
                      <a:r>
                        <a:rPr lang="ru-RU" sz="1200" b="0" baseline="0" dirty="0" smtClean="0">
                          <a:solidFill>
                            <a:srgbClr val="444444"/>
                          </a:solidFill>
                          <a:effectLst/>
                          <a:latin typeface="Segoe UI" panose="020B0502040204020203" pitchFamily="34" charset="0"/>
                          <a:cs typeface="Segoe UI" panose="020B0502040204020203" pitchFamily="34" charset="0"/>
                        </a:rPr>
                        <a:t> путем заключения картельного соглашения (картельный сговор), если деяние причинило государству крупный ущерб или повлекло извлечение дохода в крупном размере</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Статья 178 УК РФ</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err="1" smtClean="0">
                <a:cs typeface="Segoe UI" panose="020B0502040204020203" pitchFamily="34" charset="0"/>
              </a:rPr>
              <a:t>ПКн</a:t>
            </a:r>
            <a:r>
              <a:rPr lang="ru-RU" altLang="ru-RU" dirty="0" smtClean="0">
                <a:cs typeface="Segoe UI" panose="020B0502040204020203" pitchFamily="34" charset="0"/>
              </a:rPr>
              <a:t> второй группы</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3586975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10810876"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921610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Статья 61 УК РФ (из реальных в закупках)</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Смягчающие обстоятельства</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963671"/>
            <a:ext cx="10342773" cy="4955203"/>
          </a:xfrm>
          <a:prstGeom prst="rect">
            <a:avLst/>
          </a:prstGeom>
        </p:spPr>
        <p:txBody>
          <a:bodyPr wrap="square">
            <a:spAutoFit/>
          </a:bodyPr>
          <a:lstStyle/>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Смягчающие обстоятельства:</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Совершение преступления впервые – небольшой или средней тяжести – вследствие случайного стечения обстоятельств</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Наличие малолетних детей у виновного</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Явка с повинной</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Совершение преступления в силу стечения тяжелых жизненных обстоятельств</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Иные обстоятельства, принимаемые во внимание судом. На практике – это, например:</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Степень общественной опасности</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Признание вины</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Стаж работы в организации</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Возраст, состояние здоровья</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Характеристики по месту жительства и работы работы</a:t>
            </a:r>
          </a:p>
          <a:p>
            <a:pPr marL="895350" indent="-447675"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Семейное положение, материальное положение семьи, состояние здоровья членов семьи</a:t>
            </a:r>
          </a:p>
          <a:p>
            <a:pPr marL="285750" indent="-285750" algn="just" defTabSz="447675">
              <a:spcBef>
                <a:spcPts val="1200"/>
              </a:spcBef>
              <a:buClr>
                <a:srgbClr val="E4465A"/>
              </a:buClr>
              <a:buSzPct val="120000"/>
              <a:buFont typeface="Wingdings" panose="05000000000000000000" pitchFamily="2" charset="2"/>
              <a:buChar char="Ø"/>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121192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10810876"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921610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Статья 63 УК РФ (из реальных в закупках)</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Отягчающие обстоятельства</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8" y="2351314"/>
            <a:ext cx="10342773" cy="2339102"/>
          </a:xfrm>
          <a:prstGeom prst="rect">
            <a:avLst/>
          </a:prstGeom>
        </p:spPr>
        <p:txBody>
          <a:bodyPr wrap="square">
            <a:spAutoFit/>
          </a:bodyPr>
          <a:lstStyle/>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Отягчающие обстоятельства:</a:t>
            </a:r>
          </a:p>
          <a:p>
            <a:pPr marL="285750"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Рецидив преступлений</a:t>
            </a:r>
          </a:p>
          <a:p>
            <a:pPr marL="285750"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Совершение преступления в составе группы лиц, по предварительному сговору</a:t>
            </a:r>
          </a:p>
          <a:p>
            <a:pPr marL="285750"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Особо активная роль в совершении преступления</a:t>
            </a:r>
          </a:p>
          <a:p>
            <a:pPr marL="285750"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Совершение преступления сотрудником ОВД</a:t>
            </a:r>
          </a:p>
          <a:p>
            <a:pPr marL="285750" indent="-285750" algn="just" defTabSz="447675">
              <a:spcBef>
                <a:spcPts val="1200"/>
              </a:spcBef>
              <a:buClr>
                <a:srgbClr val="E4465A"/>
              </a:buClr>
              <a:buSzPct val="120000"/>
              <a:buFont typeface="Wingdings" panose="05000000000000000000" pitchFamily="2" charset="2"/>
              <a:buChar char="Ø"/>
            </a:pPr>
            <a:endParaRPr lang="ru-RU" sz="16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5784351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1-180</a:t>
            </a:r>
            <a:r>
              <a:rPr lang="en-US" sz="1600" b="1" dirty="0" smtClean="0">
                <a:latin typeface="Segoe UI" panose="020B0502040204020203" pitchFamily="34" charset="0"/>
                <a:cs typeface="Segoe UI" panose="020B0502040204020203" pitchFamily="34" charset="0"/>
                <a:hlinkClick r:id="rId3"/>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Дело 1-180</a:t>
            </a:r>
            <a:r>
              <a:rPr lang="en-US" altLang="ru-RU" dirty="0" smtClean="0">
                <a:cs typeface="Segoe UI" panose="020B0502040204020203" pitchFamily="34" charset="0"/>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16210"/>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Обвинение выдвинуто по статьям: </a:t>
            </a:r>
            <a:r>
              <a:rPr lang="ru-RU" sz="1400" dirty="0" smtClean="0">
                <a:solidFill>
                  <a:srgbClr val="444444"/>
                </a:solidFill>
                <a:latin typeface="Segoe UI" panose="020B0502040204020203" pitchFamily="34" charset="0"/>
                <a:cs typeface="Segoe UI" panose="020B0502040204020203" pitchFamily="34" charset="0"/>
              </a:rPr>
              <a:t>159, 290 УК РФ</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400" dirty="0" smtClean="0">
                <a:solidFill>
                  <a:srgbClr val="444444"/>
                </a:solidFill>
                <a:latin typeface="Segoe UI" panose="020B0502040204020203" pitchFamily="34" charset="0"/>
                <a:cs typeface="Segoe UI" panose="020B0502040204020203" pitchFamily="34" charset="0"/>
              </a:rPr>
              <a:t>14.06.2018</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Куйбышевский районный суд г. Омска</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Начальник отдела МТР обвинялся в совершении трех эпизодов мошенничества и в одном эпизоде получения взятки.  </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Первый эпизод мошенничества: подсудимый вел переговоры с компанией о поставке компрессорной установки для нужд завода.  Способ – закупка у ЕП. До заключения договора поставщик направил КП о поставке на сумму 415 900 рублей, однако после переговоров был заключен договор на 485 359 рублей – образовался дополнительный заработок. После заключения договора состоялся разговор сотрудника компании-поставщика и подсудимого, по итогам которого договорились о перечислении подсудимому вознаграждения в размере 64 000 рублей на банковскую карту.</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81424738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RTS_New-1">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E4465A"/>
      </a:hlink>
      <a:folHlink>
        <a:srgbClr val="0291A0"/>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126667</TotalTime>
  <Words>4462</Words>
  <Application>Microsoft Office PowerPoint</Application>
  <PresentationFormat>Широкоэкранный</PresentationFormat>
  <Paragraphs>451</Paragraphs>
  <Slides>40</Slides>
  <Notes>40</Notes>
  <HiddenSlides>0</HiddenSlides>
  <MMClips>0</MMClips>
  <ScaleCrop>false</ScaleCrop>
  <HeadingPairs>
    <vt:vector size="6" baseType="variant">
      <vt:variant>
        <vt:lpstr>Использованные шрифты</vt:lpstr>
      </vt:variant>
      <vt:variant>
        <vt:i4>12</vt:i4>
      </vt:variant>
      <vt:variant>
        <vt:lpstr>Тема</vt:lpstr>
      </vt:variant>
      <vt:variant>
        <vt:i4>1</vt:i4>
      </vt:variant>
      <vt:variant>
        <vt:lpstr>Заголовки слайдов</vt:lpstr>
      </vt:variant>
      <vt:variant>
        <vt:i4>40</vt:i4>
      </vt:variant>
    </vt:vector>
  </HeadingPairs>
  <TitlesOfParts>
    <vt:vector size="53" baseType="lpstr">
      <vt:lpstr>Arial Unicode MS</vt:lpstr>
      <vt:lpstr>Adobe Arabic</vt:lpstr>
      <vt:lpstr>Aria</vt:lpstr>
      <vt:lpstr>Arial</vt:lpstr>
      <vt:lpstr>Calibri</vt:lpstr>
      <vt:lpstr>Mangal</vt:lpstr>
      <vt:lpstr>Roboto</vt:lpstr>
      <vt:lpstr>Segoe UI</vt:lpstr>
      <vt:lpstr>Segoe UI Black</vt:lpstr>
      <vt:lpstr>Times New Roman</vt:lpstr>
      <vt:lpstr>Trebuchet MS</vt:lpstr>
      <vt:lpstr>Wingdings</vt:lpstr>
      <vt:lpstr>Тема Office</vt:lpstr>
      <vt:lpstr>Коррупция в закупках</vt:lpstr>
      <vt:lpstr>Что такое коррупция</vt:lpstr>
      <vt:lpstr>Преступления коррупционной направленности</vt:lpstr>
      <vt:lpstr>Виды пкн</vt:lpstr>
      <vt:lpstr>ПКн первой группы</vt:lpstr>
      <vt:lpstr>ПКн второй группы</vt:lpstr>
      <vt:lpstr>Смягчающие обстоятельства</vt:lpstr>
      <vt:lpstr>Отягчающие обстоятельства</vt:lpstr>
      <vt:lpstr>Дело 1-180/2018</vt:lpstr>
      <vt:lpstr>Дело 1-180/2018</vt:lpstr>
      <vt:lpstr>Дело 1-180/2018</vt:lpstr>
      <vt:lpstr>Дело 1-180/2018</vt:lpstr>
      <vt:lpstr>Дело 1-180/2018</vt:lpstr>
      <vt:lpstr>Дело 22-1666/2017</vt:lpstr>
      <vt:lpstr>Дело 22-1666/2017</vt:lpstr>
      <vt:lpstr>Дело 22-1666/2017</vt:lpstr>
      <vt:lpstr>Уголовная ответственность вследствие дробления закупок</vt:lpstr>
      <vt:lpstr>Дело 1-152/2018</vt:lpstr>
      <vt:lpstr>Дело 1-152/2018</vt:lpstr>
      <vt:lpstr>Дело 1-152/2018</vt:lpstr>
      <vt:lpstr>Дело №1-295/2018  </vt:lpstr>
      <vt:lpstr>Презентация PowerPoint</vt:lpstr>
      <vt:lpstr>Дело №1-295/2018  </vt:lpstr>
      <vt:lpstr>Дело №1-295/2018  </vt:lpstr>
      <vt:lpstr>Дело № 1-169/2018  </vt:lpstr>
      <vt:lpstr>Дело № 1-169/2018  </vt:lpstr>
      <vt:lpstr>Дело № 1-169/2018  </vt:lpstr>
      <vt:lpstr>Дело № 1-169/2018  </vt:lpstr>
      <vt:lpstr>Дело 44У-98/2018</vt:lpstr>
      <vt:lpstr>Дело 44У-98/2018</vt:lpstr>
      <vt:lpstr>Дело 44У-98/2018</vt:lpstr>
      <vt:lpstr>Дело 44У-98/2018</vt:lpstr>
      <vt:lpstr>Дело 44У-98/2018</vt:lpstr>
      <vt:lpstr>Дело 44У-98/2018</vt:lpstr>
      <vt:lpstr>Дело 44У-98/2018</vt:lpstr>
      <vt:lpstr>Дело 44У-98/2018</vt:lpstr>
      <vt:lpstr>Дело 1-66/2019</vt:lpstr>
      <vt:lpstr>Дело 1-66/2019</vt:lpstr>
      <vt:lpstr>Дело 1-66/2019</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Пацевич Екатерина Александровна</dc:creator>
  <cp:lastModifiedBy>Галимский Анатолий Вячеславович</cp:lastModifiedBy>
  <cp:revision>653</cp:revision>
  <cp:lastPrinted>2017-01-25T16:02:31Z</cp:lastPrinted>
  <dcterms:created xsi:type="dcterms:W3CDTF">2017-01-09T12:57:11Z</dcterms:created>
  <dcterms:modified xsi:type="dcterms:W3CDTF">2020-02-05T10:56:29Z</dcterms:modified>
</cp:coreProperties>
</file>